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4"/>
    <p:sldMasterId id="2147483648" r:id="rId5"/>
  </p:sldMasterIdLst>
  <p:notesMasterIdLst>
    <p:notesMasterId r:id="rId37"/>
  </p:notesMasterIdLst>
  <p:sldIdLst>
    <p:sldId id="264" r:id="rId6"/>
    <p:sldId id="273" r:id="rId7"/>
    <p:sldId id="566" r:id="rId8"/>
    <p:sldId id="277" r:id="rId9"/>
    <p:sldId id="449" r:id="rId10"/>
    <p:sldId id="270" r:id="rId11"/>
    <p:sldId id="290" r:id="rId12"/>
    <p:sldId id="299" r:id="rId13"/>
    <p:sldId id="448" r:id="rId14"/>
    <p:sldId id="291" r:id="rId15"/>
    <p:sldId id="295" r:id="rId16"/>
    <p:sldId id="294" r:id="rId17"/>
    <p:sldId id="302" r:id="rId18"/>
    <p:sldId id="450" r:id="rId19"/>
    <p:sldId id="298" r:id="rId20"/>
    <p:sldId id="577" r:id="rId21"/>
    <p:sldId id="567" r:id="rId22"/>
    <p:sldId id="576" r:id="rId23"/>
    <p:sldId id="575" r:id="rId24"/>
    <p:sldId id="574" r:id="rId25"/>
    <p:sldId id="573" r:id="rId26"/>
    <p:sldId id="572" r:id="rId27"/>
    <p:sldId id="571" r:id="rId28"/>
    <p:sldId id="585" r:id="rId29"/>
    <p:sldId id="579" r:id="rId30"/>
    <p:sldId id="580" r:id="rId31"/>
    <p:sldId id="581" r:id="rId32"/>
    <p:sldId id="582" r:id="rId33"/>
    <p:sldId id="583" r:id="rId34"/>
    <p:sldId id="586" r:id="rId35"/>
    <p:sldId id="584" r:id="rId3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4F"/>
    <a:srgbClr val="CFD2D3"/>
    <a:srgbClr val="009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CEB81-2C68-0781-FF92-757B49E39133}" v="3" dt="2022-02-21T13:02:51.926"/>
    <p1510:client id="{3A3F2465-1BA3-4A0B-A271-1A6C1E8A9B4B}" vWet="2" dt="2022-02-22T09:12:23.147"/>
    <p1510:client id="{5164A497-D511-4665-98CE-B2F3CEE54A51}" v="15" dt="2022-02-21T16:41:54.324"/>
    <p1510:client id="{D937EA83-0154-9443-0FD7-A60C11F53077}" v="34" dt="2022-02-22T09:55:38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Mørk stil 1 – uthev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iddels stil 4 – uthev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ys stil 1 – uthev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jelltveit, Marianne" userId="S::marianne.fjelltveit@innlandetfylke.no::2068e9ad-1b70-464e-9422-5c7fc70dd113" providerId="AD" clId="Web-{D937EA83-0154-9443-0FD7-A60C11F53077}"/>
    <pc:docChg chg="addSld modSld sldOrd">
      <pc:chgData name="Fjelltveit, Marianne" userId="S::marianne.fjelltveit@innlandetfylke.no::2068e9ad-1b70-464e-9422-5c7fc70dd113" providerId="AD" clId="Web-{D937EA83-0154-9443-0FD7-A60C11F53077}" dt="2022-02-22T09:55:36.454" v="34" actId="20577"/>
      <pc:docMkLst>
        <pc:docMk/>
      </pc:docMkLst>
      <pc:sldChg chg="modNotes">
        <pc:chgData name="Fjelltveit, Marianne" userId="S::marianne.fjelltveit@innlandetfylke.no::2068e9ad-1b70-464e-9422-5c7fc70dd113" providerId="AD" clId="Web-{D937EA83-0154-9443-0FD7-A60C11F53077}" dt="2022-02-22T09:02:56.768" v="4"/>
        <pc:sldMkLst>
          <pc:docMk/>
          <pc:sldMk cId="498125987" sldId="579"/>
        </pc:sldMkLst>
      </pc:sldChg>
      <pc:sldChg chg="modSp">
        <pc:chgData name="Fjelltveit, Marianne" userId="S::marianne.fjelltveit@innlandetfylke.no::2068e9ad-1b70-464e-9422-5c7fc70dd113" providerId="AD" clId="Web-{D937EA83-0154-9443-0FD7-A60C11F53077}" dt="2022-02-22T09:10:38.232" v="9" actId="20577"/>
        <pc:sldMkLst>
          <pc:docMk/>
          <pc:sldMk cId="3134331223" sldId="580"/>
        </pc:sldMkLst>
        <pc:spChg chg="mod">
          <ac:chgData name="Fjelltveit, Marianne" userId="S::marianne.fjelltveit@innlandetfylke.no::2068e9ad-1b70-464e-9422-5c7fc70dd113" providerId="AD" clId="Web-{D937EA83-0154-9443-0FD7-A60C11F53077}" dt="2022-02-22T09:10:38.232" v="9" actId="20577"/>
          <ac:spMkLst>
            <pc:docMk/>
            <pc:sldMk cId="3134331223" sldId="580"/>
            <ac:spMk id="5" creationId="{F3F6C827-5151-4935-ABB0-2B00F418F437}"/>
          </ac:spMkLst>
        </pc:spChg>
      </pc:sldChg>
      <pc:sldChg chg="mod modShow">
        <pc:chgData name="Fjelltveit, Marianne" userId="S::marianne.fjelltveit@innlandetfylke.no::2068e9ad-1b70-464e-9422-5c7fc70dd113" providerId="AD" clId="Web-{D937EA83-0154-9443-0FD7-A60C11F53077}" dt="2022-02-22T09:17:30.461" v="24"/>
        <pc:sldMkLst>
          <pc:docMk/>
          <pc:sldMk cId="1735538190" sldId="582"/>
        </pc:sldMkLst>
      </pc:sldChg>
      <pc:sldChg chg="modSp">
        <pc:chgData name="Fjelltveit, Marianne" userId="S::marianne.fjelltveit@innlandetfylke.no::2068e9ad-1b70-464e-9422-5c7fc70dd113" providerId="AD" clId="Web-{D937EA83-0154-9443-0FD7-A60C11F53077}" dt="2022-02-22T09:55:36.454" v="34" actId="20577"/>
        <pc:sldMkLst>
          <pc:docMk/>
          <pc:sldMk cId="1033637109" sldId="583"/>
        </pc:sldMkLst>
        <pc:spChg chg="mod">
          <ac:chgData name="Fjelltveit, Marianne" userId="S::marianne.fjelltveit@innlandetfylke.no::2068e9ad-1b70-464e-9422-5c7fc70dd113" providerId="AD" clId="Web-{D937EA83-0154-9443-0FD7-A60C11F53077}" dt="2022-02-22T09:55:36.454" v="34" actId="20577"/>
          <ac:spMkLst>
            <pc:docMk/>
            <pc:sldMk cId="1033637109" sldId="583"/>
            <ac:spMk id="2" creationId="{53BECB29-4C86-4123-8601-3BAD1854C88F}"/>
          </ac:spMkLst>
        </pc:spChg>
      </pc:sldChg>
      <pc:sldChg chg="modSp new ord">
        <pc:chgData name="Fjelltveit, Marianne" userId="S::marianne.fjelltveit@innlandetfylke.no::2068e9ad-1b70-464e-9422-5c7fc70dd113" providerId="AD" clId="Web-{D937EA83-0154-9443-0FD7-A60C11F53077}" dt="2022-02-22T09:18:03.274" v="28" actId="20577"/>
        <pc:sldMkLst>
          <pc:docMk/>
          <pc:sldMk cId="348782826" sldId="586"/>
        </pc:sldMkLst>
        <pc:spChg chg="mod">
          <ac:chgData name="Fjelltveit, Marianne" userId="S::marianne.fjelltveit@innlandetfylke.no::2068e9ad-1b70-464e-9422-5c7fc70dd113" providerId="AD" clId="Web-{D937EA83-0154-9443-0FD7-A60C11F53077}" dt="2022-02-22T09:18:03.274" v="28" actId="20577"/>
          <ac:spMkLst>
            <pc:docMk/>
            <pc:sldMk cId="348782826" sldId="586"/>
            <ac:spMk id="2" creationId="{6114D7E4-B853-451F-9514-CB7E83BD511E}"/>
          </ac:spMkLst>
        </pc:spChg>
        <pc:spChg chg="mod">
          <ac:chgData name="Fjelltveit, Marianne" userId="S::marianne.fjelltveit@innlandetfylke.no::2068e9ad-1b70-464e-9422-5c7fc70dd113" providerId="AD" clId="Web-{D937EA83-0154-9443-0FD7-A60C11F53077}" dt="2022-02-22T09:14:00.690" v="19" actId="20577"/>
          <ac:spMkLst>
            <pc:docMk/>
            <pc:sldMk cId="348782826" sldId="586"/>
            <ac:spMk id="3" creationId="{23D218AC-ED44-4C1E-9A98-9D89A3687414}"/>
          </ac:spMkLst>
        </pc:spChg>
        <pc:spChg chg="mod">
          <ac:chgData name="Fjelltveit, Marianne" userId="S::marianne.fjelltveit@innlandetfylke.no::2068e9ad-1b70-464e-9422-5c7fc70dd113" providerId="AD" clId="Web-{D937EA83-0154-9443-0FD7-A60C11F53077}" dt="2022-02-22T09:14:06.878" v="22" actId="20577"/>
          <ac:spMkLst>
            <pc:docMk/>
            <pc:sldMk cId="348782826" sldId="586"/>
            <ac:spMk id="4" creationId="{BA519635-1705-41EB-950E-ADB431206CF1}"/>
          </ac:spMkLst>
        </pc:spChg>
      </pc:sldChg>
    </pc:docChg>
  </pc:docChgLst>
  <pc:docChgLst>
    <pc:chgData name="Langseth, Egil" userId="9ca5edd6-2473-414d-8a45-6a45eb5f0675" providerId="ADAL" clId="{5164A497-D511-4665-98CE-B2F3CEE54A51}"/>
    <pc:docChg chg="custSel modSld">
      <pc:chgData name="Langseth, Egil" userId="9ca5edd6-2473-414d-8a45-6a45eb5f0675" providerId="ADAL" clId="{5164A497-D511-4665-98CE-B2F3CEE54A51}" dt="2022-02-21T16:57:10.935" v="178" actId="20577"/>
      <pc:docMkLst>
        <pc:docMk/>
      </pc:docMkLst>
      <pc:sldChg chg="modSp">
        <pc:chgData name="Langseth, Egil" userId="9ca5edd6-2473-414d-8a45-6a45eb5f0675" providerId="ADAL" clId="{5164A497-D511-4665-98CE-B2F3CEE54A51}" dt="2022-02-21T16:44:43.137" v="108" actId="20577"/>
        <pc:sldMkLst>
          <pc:docMk/>
          <pc:sldMk cId="3848985226" sldId="264"/>
        </pc:sldMkLst>
        <pc:spChg chg="mod">
          <ac:chgData name="Langseth, Egil" userId="9ca5edd6-2473-414d-8a45-6a45eb5f0675" providerId="ADAL" clId="{5164A497-D511-4665-98CE-B2F3CEE54A51}" dt="2022-02-21T16:44:43.137" v="108" actId="20577"/>
          <ac:spMkLst>
            <pc:docMk/>
            <pc:sldMk cId="3848985226" sldId="264"/>
            <ac:spMk id="2" creationId="{00000000-0000-0000-0000-000000000000}"/>
          </ac:spMkLst>
        </pc:spChg>
      </pc:sldChg>
      <pc:sldChg chg="addSp delSp modSp mod">
        <pc:chgData name="Langseth, Egil" userId="9ca5edd6-2473-414d-8a45-6a45eb5f0675" providerId="ADAL" clId="{5164A497-D511-4665-98CE-B2F3CEE54A51}" dt="2022-02-21T16:46:06.930" v="142" actId="20577"/>
        <pc:sldMkLst>
          <pc:docMk/>
          <pc:sldMk cId="2727008133" sldId="302"/>
        </pc:sldMkLst>
        <pc:spChg chg="mod">
          <ac:chgData name="Langseth, Egil" userId="9ca5edd6-2473-414d-8a45-6a45eb5f0675" providerId="ADAL" clId="{5164A497-D511-4665-98CE-B2F3CEE54A51}" dt="2022-02-21T16:46:06.930" v="142" actId="20577"/>
          <ac:spMkLst>
            <pc:docMk/>
            <pc:sldMk cId="2727008133" sldId="302"/>
            <ac:spMk id="3" creationId="{86FA0850-B03C-48E7-9DCA-C2C3CB579049}"/>
          </ac:spMkLst>
        </pc:spChg>
        <pc:graphicFrameChg chg="add">
          <ac:chgData name="Langseth, Egil" userId="9ca5edd6-2473-414d-8a45-6a45eb5f0675" providerId="ADAL" clId="{5164A497-D511-4665-98CE-B2F3CEE54A51}" dt="2022-02-21T16:38:56.799" v="83"/>
          <ac:graphicFrameMkLst>
            <pc:docMk/>
            <pc:sldMk cId="2727008133" sldId="302"/>
            <ac:graphicFrameMk id="4" creationId="{FC8EEB06-41B6-434E-831E-337F28071A39}"/>
          </ac:graphicFrameMkLst>
        </pc:graphicFrameChg>
        <pc:graphicFrameChg chg="add mod">
          <ac:chgData name="Langseth, Egil" userId="9ca5edd6-2473-414d-8a45-6a45eb5f0675" providerId="ADAL" clId="{5164A497-D511-4665-98CE-B2F3CEE54A51}" dt="2022-02-21T16:39:43.667" v="89" actId="14100"/>
          <ac:graphicFrameMkLst>
            <pc:docMk/>
            <pc:sldMk cId="2727008133" sldId="302"/>
            <ac:graphicFrameMk id="5" creationId="{FC8EEB06-41B6-434E-831E-337F28071A39}"/>
          </ac:graphicFrameMkLst>
        </pc:graphicFrameChg>
        <pc:graphicFrameChg chg="del">
          <ac:chgData name="Langseth, Egil" userId="9ca5edd6-2473-414d-8a45-6a45eb5f0675" providerId="ADAL" clId="{5164A497-D511-4665-98CE-B2F3CEE54A51}" dt="2022-02-21T16:38:39" v="81" actId="478"/>
          <ac:graphicFrameMkLst>
            <pc:docMk/>
            <pc:sldMk cId="2727008133" sldId="302"/>
            <ac:graphicFrameMk id="8" creationId="{FC8EEB06-41B6-434E-831E-337F28071A39}"/>
          </ac:graphicFrameMkLst>
        </pc:graphicFrameChg>
      </pc:sldChg>
      <pc:sldChg chg="addSp delSp modSp mod">
        <pc:chgData name="Langseth, Egil" userId="9ca5edd6-2473-414d-8a45-6a45eb5f0675" providerId="ADAL" clId="{5164A497-D511-4665-98CE-B2F3CEE54A51}" dt="2022-02-21T16:41:54.324" v="94"/>
        <pc:sldMkLst>
          <pc:docMk/>
          <pc:sldMk cId="2873443430" sldId="450"/>
        </pc:sldMkLst>
        <pc:spChg chg="mod">
          <ac:chgData name="Langseth, Egil" userId="9ca5edd6-2473-414d-8a45-6a45eb5f0675" providerId="ADAL" clId="{5164A497-D511-4665-98CE-B2F3CEE54A51}" dt="2022-02-21T16:40:20" v="91" actId="27636"/>
          <ac:spMkLst>
            <pc:docMk/>
            <pc:sldMk cId="2873443430" sldId="450"/>
            <ac:spMk id="3" creationId="{86FA0850-B03C-48E7-9DCA-C2C3CB579049}"/>
          </ac:spMkLst>
        </pc:spChg>
        <pc:graphicFrameChg chg="add">
          <ac:chgData name="Langseth, Egil" userId="9ca5edd6-2473-414d-8a45-6a45eb5f0675" providerId="ADAL" clId="{5164A497-D511-4665-98CE-B2F3CEE54A51}" dt="2022-02-21T16:41:54.324" v="94"/>
          <ac:graphicFrameMkLst>
            <pc:docMk/>
            <pc:sldMk cId="2873443430" sldId="450"/>
            <ac:graphicFrameMk id="4" creationId="{0DD42B9A-F699-491D-9559-1B0166134A9D}"/>
          </ac:graphicFrameMkLst>
        </pc:graphicFrameChg>
        <pc:graphicFrameChg chg="del">
          <ac:chgData name="Langseth, Egil" userId="9ca5edd6-2473-414d-8a45-6a45eb5f0675" providerId="ADAL" clId="{5164A497-D511-4665-98CE-B2F3CEE54A51}" dt="2022-02-21T16:41:26.244" v="92"/>
          <ac:graphicFrameMkLst>
            <pc:docMk/>
            <pc:sldMk cId="2873443430" sldId="450"/>
            <ac:graphicFrameMk id="6" creationId="{0DD42B9A-F699-491D-9559-1B0166134A9D}"/>
          </ac:graphicFrameMkLst>
        </pc:graphicFrameChg>
      </pc:sldChg>
      <pc:sldChg chg="modSp">
        <pc:chgData name="Langseth, Egil" userId="9ca5edd6-2473-414d-8a45-6a45eb5f0675" providerId="ADAL" clId="{5164A497-D511-4665-98CE-B2F3CEE54A51}" dt="2022-02-21T16:57:10.935" v="178" actId="20577"/>
        <pc:sldMkLst>
          <pc:docMk/>
          <pc:sldMk cId="811006717" sldId="577"/>
        </pc:sldMkLst>
        <pc:spChg chg="mod">
          <ac:chgData name="Langseth, Egil" userId="9ca5edd6-2473-414d-8a45-6a45eb5f0675" providerId="ADAL" clId="{5164A497-D511-4665-98CE-B2F3CEE54A51}" dt="2022-02-21T16:35:03.632" v="31" actId="20577"/>
          <ac:spMkLst>
            <pc:docMk/>
            <pc:sldMk cId="811006717" sldId="577"/>
            <ac:spMk id="4" creationId="{72484841-31A7-4760-8C70-1FA95E4C2A60}"/>
          </ac:spMkLst>
        </pc:spChg>
        <pc:spChg chg="mod">
          <ac:chgData name="Langseth, Egil" userId="9ca5edd6-2473-414d-8a45-6a45eb5f0675" providerId="ADAL" clId="{5164A497-D511-4665-98CE-B2F3CEE54A51}" dt="2022-02-21T16:57:10.935" v="178" actId="20577"/>
          <ac:spMkLst>
            <pc:docMk/>
            <pc:sldMk cId="811006717" sldId="577"/>
            <ac:spMk id="7" creationId="{3A3B3A64-A57E-40DD-ACF6-E1BEB8C9ABC4}"/>
          </ac:spMkLst>
        </pc:spChg>
        <pc:graphicFrameChg chg="modGraphic">
          <ac:chgData name="Langseth, Egil" userId="9ca5edd6-2473-414d-8a45-6a45eb5f0675" providerId="ADAL" clId="{5164A497-D511-4665-98CE-B2F3CEE54A51}" dt="2022-02-21T16:35:34.151" v="44" actId="20577"/>
          <ac:graphicFrameMkLst>
            <pc:docMk/>
            <pc:sldMk cId="811006717" sldId="577"/>
            <ac:graphicFrameMk id="2" creationId="{98F16ADD-BF65-4DCA-A2DE-F7B6F54A851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_12E_A28AD78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_1C2_AB45446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Deknings</a:t>
            </a:r>
            <a:r>
              <a:rPr lang="nb-NO" baseline="0"/>
              <a:t>prosent offentlig utbygging for kommuner som ikke er ferdig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v>Kommune</c:v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Sheet1!$J$3:$J$6</c:f>
              <c:strCache>
                <c:ptCount val="4"/>
                <c:pt idx="0">
                  <c:v>Ringsaker</c:v>
                </c:pt>
                <c:pt idx="1">
                  <c:v>Hamar</c:v>
                </c:pt>
                <c:pt idx="2">
                  <c:v>Løten</c:v>
                </c:pt>
                <c:pt idx="3">
                  <c:v>Stange</c:v>
                </c:pt>
              </c:strCache>
            </c:strRef>
          </c:cat>
          <c:val>
            <c:numRef>
              <c:f>Sheet1!$K$3:$K$6</c:f>
              <c:numCache>
                <c:formatCode>0%</c:formatCode>
                <c:ptCount val="4"/>
                <c:pt idx="0">
                  <c:v>0.84841297316173403</c:v>
                </c:pt>
                <c:pt idx="1">
                  <c:v>1.0161651141230315</c:v>
                </c:pt>
                <c:pt idx="2">
                  <c:v>0.83039436979344372</c:v>
                </c:pt>
                <c:pt idx="3">
                  <c:v>0.99426365594204791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9-43DB-A086-2E224F437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1542560"/>
        <c:axId val="319422832"/>
        <c:axId val="515217440"/>
      </c:bar3DChart>
      <c:catAx>
        <c:axId val="70154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422832"/>
        <c:crosses val="autoZero"/>
        <c:auto val="1"/>
        <c:lblAlgn val="ctr"/>
        <c:lblOffset val="100"/>
        <c:noMultiLvlLbl val="0"/>
      </c:catAx>
      <c:valAx>
        <c:axId val="31942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542560"/>
        <c:crosses val="autoZero"/>
        <c:crossBetween val="between"/>
      </c:valAx>
      <c:serAx>
        <c:axId val="5152174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422832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Gjenværende</a:t>
            </a:r>
            <a:r>
              <a:rPr lang="nb-NO" baseline="0"/>
              <a:t> husstander pr kommuner som ikke er ferdig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799360823698691E-2"/>
          <c:y val="0.13298578199052133"/>
          <c:w val="0.83668163380403893"/>
          <c:h val="0.69531290816136138"/>
        </c:manualLayout>
      </c:layout>
      <c:bar3DChart>
        <c:barDir val="col"/>
        <c:grouping val="standard"/>
        <c:varyColors val="0"/>
        <c:ser>
          <c:idx val="0"/>
          <c:order val="0"/>
          <c:tx>
            <c:v>Kommune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Sheet1!$J$3:$J$6</c:f>
              <c:strCache>
                <c:ptCount val="4"/>
                <c:pt idx="0">
                  <c:v>Ringsaker</c:v>
                </c:pt>
                <c:pt idx="1">
                  <c:v>Hamar</c:v>
                </c:pt>
                <c:pt idx="2">
                  <c:v>Løten</c:v>
                </c:pt>
                <c:pt idx="3">
                  <c:v>Stange</c:v>
                </c:pt>
              </c:strCache>
            </c:strRef>
          </c:cat>
          <c:val>
            <c:numRef>
              <c:f>Sheet1!$L$3:$L$6</c:f>
              <c:numCache>
                <c:formatCode>_-* #,##0_-;\-* #,##0_-;_-* "-"??_-;_-@_-</c:formatCode>
                <c:ptCount val="4"/>
                <c:pt idx="0">
                  <c:v>2429.7884531905652</c:v>
                </c:pt>
                <c:pt idx="1">
                  <c:v>0</c:v>
                </c:pt>
                <c:pt idx="2">
                  <c:v>592.43246631150112</c:v>
                </c:pt>
                <c:pt idx="3">
                  <c:v>55.212311557788887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B-4A8E-B291-5BBB336BA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8038944"/>
        <c:axId val="515517520"/>
        <c:axId val="655205920"/>
      </c:bar3DChart>
      <c:catAx>
        <c:axId val="50803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517520"/>
        <c:crosses val="autoZero"/>
        <c:auto val="1"/>
        <c:lblAlgn val="ctr"/>
        <c:lblOffset val="100"/>
        <c:noMultiLvlLbl val="0"/>
      </c:catAx>
      <c:valAx>
        <c:axId val="51551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038944"/>
        <c:crosses val="autoZero"/>
        <c:crossBetween val="between"/>
      </c:valAx>
      <c:serAx>
        <c:axId val="655205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517520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04A40-FF91-42F2-B1AE-ABD6F5006005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0867A4CE-C653-470D-81B6-0384337D661B}">
      <dgm:prSet phldrT="[Tekst]" custT="1"/>
      <dgm:spPr/>
      <dgm:t>
        <a:bodyPr/>
        <a:lstStyle/>
        <a:p>
          <a:r>
            <a:rPr lang="nb-NO" sz="1400" b="1" i="0" u="none"/>
            <a:t>Kommunenes </a:t>
          </a:r>
          <a:r>
            <a:rPr lang="nb-NO" sz="1400" b="1" i="0" u="none">
              <a:solidFill>
                <a:srgbClr val="FFFF00"/>
              </a:solidFill>
            </a:rPr>
            <a:t>MASTERPLAN</a:t>
          </a:r>
          <a:r>
            <a:rPr lang="nb-NO" sz="1400" b="1" i="0" u="none"/>
            <a:t> </a:t>
          </a:r>
        </a:p>
        <a:p>
          <a:r>
            <a:rPr lang="nb-NO" sz="1050" b="1" i="0" u="none"/>
            <a:t>i «Bredbånd GIS Innlandet»</a:t>
          </a:r>
        </a:p>
        <a:p>
          <a:r>
            <a:rPr lang="nb-NO" sz="1050" b="1" i="0" u="none"/>
            <a:t>Kommunene  </a:t>
          </a:r>
          <a:r>
            <a:rPr lang="nb-NO" sz="1050" b="1" i="0" u="none">
              <a:solidFill>
                <a:srgbClr val="FFFF00"/>
              </a:solidFill>
            </a:rPr>
            <a:t>prioriterer</a:t>
          </a:r>
          <a:r>
            <a:rPr lang="nb-NO" sz="1050" b="1" i="0" u="none"/>
            <a:t>  prosjekt-områder</a:t>
          </a:r>
          <a:r>
            <a:rPr lang="nb-NO" sz="1050" b="0" i="0"/>
            <a:t>​ </a:t>
          </a:r>
          <a:r>
            <a:rPr lang="nb-NO" sz="1050" b="1" i="0"/>
            <a:t>for årets søknad</a:t>
          </a:r>
          <a:endParaRPr lang="nb-NO" sz="1050" b="1"/>
        </a:p>
      </dgm:t>
    </dgm:pt>
    <dgm:pt modelId="{22A0E4AD-76C1-410E-A394-287FA583A7BC}" type="parTrans" cxnId="{99989D9C-C370-4585-A347-460569B75636}">
      <dgm:prSet/>
      <dgm:spPr/>
      <dgm:t>
        <a:bodyPr/>
        <a:lstStyle/>
        <a:p>
          <a:endParaRPr lang="nb-NO" sz="2800"/>
        </a:p>
      </dgm:t>
    </dgm:pt>
    <dgm:pt modelId="{E12F5CE6-72AC-4060-B2C7-F99AF34792DC}" type="sibTrans" cxnId="{99989D9C-C370-4585-A347-460569B75636}">
      <dgm:prSet custT="1"/>
      <dgm:spPr/>
      <dgm:t>
        <a:bodyPr/>
        <a:lstStyle/>
        <a:p>
          <a:endParaRPr lang="nb-NO" sz="900"/>
        </a:p>
      </dgm:t>
    </dgm:pt>
    <dgm:pt modelId="{43AA783D-CE10-4E28-B25F-296A5EECC125}">
      <dgm:prSet phldrT="[Tekst]" custT="1"/>
      <dgm:spPr/>
      <dgm:t>
        <a:bodyPr/>
        <a:lstStyle/>
        <a:p>
          <a:r>
            <a:rPr lang="nb-NO" sz="1400" b="1" i="0" u="none">
              <a:solidFill>
                <a:srgbClr val="FFFF00"/>
              </a:solidFill>
            </a:rPr>
            <a:t>Prioriterte</a:t>
          </a:r>
          <a:r>
            <a:rPr lang="nb-NO" sz="1400" b="1" i="0" u="none"/>
            <a:t> prosjekter legges ut av Abakus på DOFFIN</a:t>
          </a:r>
          <a:r>
            <a:rPr lang="nb-NO" sz="1400" b="0" i="0"/>
            <a:t>​</a:t>
          </a:r>
        </a:p>
        <a:p>
          <a:r>
            <a:rPr lang="nb-NO" sz="1400" b="1" i="0" u="none">
              <a:solidFill>
                <a:srgbClr val="FFFF00"/>
              </a:solidFill>
            </a:rPr>
            <a:t>Dialogmøte</a:t>
          </a:r>
          <a:r>
            <a:rPr lang="nb-NO" sz="1400" b="1" i="0" u="none"/>
            <a:t> mellom</a:t>
          </a:r>
        </a:p>
        <a:p>
          <a:r>
            <a:rPr lang="nb-NO" sz="1400" b="1" i="0" u="none"/>
            <a:t>kommunene, IFK </a:t>
          </a:r>
        </a:p>
        <a:p>
          <a:r>
            <a:rPr lang="nb-NO" sz="1400" b="1" i="0" u="none"/>
            <a:t>og utbyggere</a:t>
          </a:r>
          <a:r>
            <a:rPr lang="nb-NO" sz="1400" b="0" i="0"/>
            <a:t>​</a:t>
          </a:r>
          <a:endParaRPr lang="nb-NO" sz="1400"/>
        </a:p>
      </dgm:t>
    </dgm:pt>
    <dgm:pt modelId="{9A59E8FD-B13C-43D5-984D-B294B76127DE}" type="parTrans" cxnId="{2581688B-69DD-4706-944E-F67CF4A0C04E}">
      <dgm:prSet/>
      <dgm:spPr/>
      <dgm:t>
        <a:bodyPr/>
        <a:lstStyle/>
        <a:p>
          <a:endParaRPr lang="nb-NO" sz="2800"/>
        </a:p>
      </dgm:t>
    </dgm:pt>
    <dgm:pt modelId="{082E416B-6E43-4411-9EE8-FF5F28DD0C87}" type="sibTrans" cxnId="{2581688B-69DD-4706-944E-F67CF4A0C04E}">
      <dgm:prSet custT="1"/>
      <dgm:spPr/>
      <dgm:t>
        <a:bodyPr/>
        <a:lstStyle/>
        <a:p>
          <a:endParaRPr lang="nb-NO" sz="900"/>
        </a:p>
      </dgm:t>
    </dgm:pt>
    <dgm:pt modelId="{5219C67C-B76B-4E3D-B364-4B62E7F6CF7F}">
      <dgm:prSet phldrT="[Tekst]" custT="1"/>
      <dgm:spPr/>
      <dgm:t>
        <a:bodyPr/>
        <a:lstStyle/>
        <a:p>
          <a:r>
            <a:rPr lang="nb-NO" sz="1600" b="1" i="0" u="none"/>
            <a:t>Utarbeide og levere </a:t>
          </a:r>
          <a:r>
            <a:rPr lang="nb-NO" sz="1600" b="1" i="0" u="none">
              <a:solidFill>
                <a:srgbClr val="FFFF00"/>
              </a:solidFill>
            </a:rPr>
            <a:t>søknader</a:t>
          </a:r>
          <a:r>
            <a:rPr lang="nb-NO" sz="1600" b="1" i="0" u="none"/>
            <a:t> </a:t>
          </a:r>
        </a:p>
        <a:p>
          <a:r>
            <a:rPr lang="nb-NO" sz="1600" b="1" i="0" u="none" err="1"/>
            <a:t>inkl</a:t>
          </a:r>
          <a:r>
            <a:rPr lang="nb-NO" sz="1600" b="1" i="0" u="none"/>
            <a:t> underlag på </a:t>
          </a:r>
          <a:r>
            <a:rPr lang="nb-NO" sz="1600" b="1" i="0" u="none">
              <a:solidFill>
                <a:srgbClr val="FFFF00"/>
              </a:solidFill>
            </a:rPr>
            <a:t>regionalforvaltning.no</a:t>
          </a:r>
          <a:r>
            <a:rPr lang="nb-NO" sz="1600" b="0" i="0">
              <a:solidFill>
                <a:srgbClr val="FFFF00"/>
              </a:solidFill>
            </a:rPr>
            <a:t>​</a:t>
          </a:r>
          <a:endParaRPr lang="nb-NO" sz="1600">
            <a:solidFill>
              <a:srgbClr val="FFFF00"/>
            </a:solidFill>
          </a:endParaRPr>
        </a:p>
      </dgm:t>
    </dgm:pt>
    <dgm:pt modelId="{559C760E-8436-44BE-BED4-D75092A85909}" type="parTrans" cxnId="{7859BD98-8C75-419B-ACEE-BCA07B855320}">
      <dgm:prSet/>
      <dgm:spPr/>
      <dgm:t>
        <a:bodyPr/>
        <a:lstStyle/>
        <a:p>
          <a:endParaRPr lang="nb-NO" sz="2800"/>
        </a:p>
      </dgm:t>
    </dgm:pt>
    <dgm:pt modelId="{D448DB1C-765A-4A9E-A17D-CCB895AD277E}" type="sibTrans" cxnId="{7859BD98-8C75-419B-ACEE-BCA07B855320}">
      <dgm:prSet custT="1"/>
      <dgm:spPr/>
      <dgm:t>
        <a:bodyPr/>
        <a:lstStyle/>
        <a:p>
          <a:endParaRPr lang="nb-NO" sz="900"/>
        </a:p>
      </dgm:t>
    </dgm:pt>
    <dgm:pt modelId="{1708A3B4-59A0-4AEE-B106-4E39CCD23874}">
      <dgm:prSet phldrT="[Tekst]" custT="1"/>
      <dgm:spPr/>
      <dgm:t>
        <a:bodyPr/>
        <a:lstStyle/>
        <a:p>
          <a:r>
            <a:rPr lang="nb-NO" sz="1200" b="1" i="0" u="none"/>
            <a:t>IFK behandler søknadene og lager </a:t>
          </a:r>
          <a:r>
            <a:rPr lang="nb-NO" sz="1200" b="1" i="0" u="none">
              <a:solidFill>
                <a:srgbClr val="FFFF00"/>
              </a:solidFill>
            </a:rPr>
            <a:t>innstilling til fordeling av støtte.</a:t>
          </a:r>
          <a:endParaRPr lang="nb-NO" sz="1200" b="0" i="0">
            <a:solidFill>
              <a:srgbClr val="FFFF00"/>
            </a:solidFill>
          </a:endParaRPr>
        </a:p>
        <a:p>
          <a:r>
            <a:rPr lang="nb-NO" sz="1200" b="1" i="0" u="none"/>
            <a:t>Innstilling </a:t>
          </a:r>
          <a:r>
            <a:rPr lang="nb-NO" sz="1200" b="1" i="0" u="none">
              <a:solidFill>
                <a:srgbClr val="FFFF00"/>
              </a:solidFill>
            </a:rPr>
            <a:t>behandles politisk </a:t>
          </a:r>
          <a:r>
            <a:rPr lang="nb-NO" sz="1200" b="1" i="0" u="none"/>
            <a:t>(IFK</a:t>
          </a:r>
          <a:r>
            <a:rPr lang="nb-NO" sz="1200" b="0" i="0"/>
            <a:t>​)</a:t>
          </a:r>
        </a:p>
        <a:p>
          <a:r>
            <a:rPr lang="nb-NO" sz="1200" b="1" i="0" u="none"/>
            <a:t>og </a:t>
          </a:r>
          <a:r>
            <a:rPr lang="nb-NO" sz="1200" b="1" i="0" u="none" err="1"/>
            <a:t>Nkom</a:t>
          </a:r>
          <a:r>
            <a:rPr lang="nb-NO" sz="1200" b="1" i="0" u="none"/>
            <a:t> informeres om denne</a:t>
          </a:r>
          <a:endParaRPr lang="nb-NO" sz="1200"/>
        </a:p>
      </dgm:t>
    </dgm:pt>
    <dgm:pt modelId="{159EA3F0-C16B-4DCE-AD3E-D6598C235058}" type="parTrans" cxnId="{6A8FEB6F-A0AC-4E8C-87A7-AA7C859A3EF7}">
      <dgm:prSet/>
      <dgm:spPr/>
      <dgm:t>
        <a:bodyPr/>
        <a:lstStyle/>
        <a:p>
          <a:endParaRPr lang="nb-NO" sz="2800"/>
        </a:p>
      </dgm:t>
    </dgm:pt>
    <dgm:pt modelId="{1F620439-41CC-4A9E-A54A-18EF81FCE1DD}" type="sibTrans" cxnId="{6A8FEB6F-A0AC-4E8C-87A7-AA7C859A3EF7}">
      <dgm:prSet custT="1"/>
      <dgm:spPr/>
      <dgm:t>
        <a:bodyPr/>
        <a:lstStyle/>
        <a:p>
          <a:endParaRPr lang="nb-NO" sz="900"/>
        </a:p>
      </dgm:t>
    </dgm:pt>
    <dgm:pt modelId="{ADBD3BB9-932C-4881-9262-E3F6DC34E27C}">
      <dgm:prSet phldrT="[Tekst]" custT="1"/>
      <dgm:spPr/>
      <dgm:t>
        <a:bodyPr/>
        <a:lstStyle/>
        <a:p>
          <a:r>
            <a:rPr lang="nb-NO" sz="1600" b="1" i="0" u="none">
              <a:solidFill>
                <a:srgbClr val="FFFF00"/>
              </a:solidFill>
            </a:rPr>
            <a:t>Tilsagnsbrev</a:t>
          </a:r>
          <a:r>
            <a:rPr lang="nb-NO" sz="1600" b="1" i="0" u="none"/>
            <a:t> oversendes kommunene</a:t>
          </a:r>
          <a:r>
            <a:rPr lang="nb-NO" sz="1600" b="0" i="0"/>
            <a:t>​</a:t>
          </a:r>
        </a:p>
        <a:p>
          <a:r>
            <a:rPr lang="nb-NO" sz="1600" b="1" i="0" u="none"/>
            <a:t>Prosjekter som har fått tilsagn, utlyses felles</a:t>
          </a:r>
        </a:p>
        <a:p>
          <a:r>
            <a:rPr lang="nb-NO" sz="1400" b="1" i="0" u="none"/>
            <a:t> </a:t>
          </a:r>
          <a:r>
            <a:rPr lang="nb-NO" sz="1400" b="0" i="0" u="none"/>
            <a:t>(Abakus</a:t>
          </a:r>
          <a:r>
            <a:rPr lang="nb-NO" sz="1400" b="0" i="0"/>
            <a:t>​ kjører prosessen)</a:t>
          </a:r>
          <a:endParaRPr lang="nb-NO" sz="1400"/>
        </a:p>
      </dgm:t>
    </dgm:pt>
    <dgm:pt modelId="{CF20EABC-6586-45B2-BC07-B48E3D3C5E78}" type="parTrans" cxnId="{58F2CBA3-E22B-4B88-8203-1378316CD870}">
      <dgm:prSet/>
      <dgm:spPr/>
      <dgm:t>
        <a:bodyPr/>
        <a:lstStyle/>
        <a:p>
          <a:endParaRPr lang="nb-NO" sz="2800"/>
        </a:p>
      </dgm:t>
    </dgm:pt>
    <dgm:pt modelId="{670856D0-69E4-4878-A2FB-C293329E89B1}" type="sibTrans" cxnId="{58F2CBA3-E22B-4B88-8203-1378316CD870}">
      <dgm:prSet custT="1"/>
      <dgm:spPr/>
      <dgm:t>
        <a:bodyPr/>
        <a:lstStyle/>
        <a:p>
          <a:endParaRPr lang="nb-NO" sz="900"/>
        </a:p>
      </dgm:t>
    </dgm:pt>
    <dgm:pt modelId="{4599C459-6838-4E58-9C0A-E3AC1C476826}">
      <dgm:prSet custT="1"/>
      <dgm:spPr/>
      <dgm:t>
        <a:bodyPr/>
        <a:lstStyle/>
        <a:p>
          <a:r>
            <a:rPr lang="nb-NO" sz="1400" b="1" i="0" u="none">
              <a:solidFill>
                <a:srgbClr val="FFFF00"/>
              </a:solidFill>
            </a:rPr>
            <a:t>Forhandlinger</a:t>
          </a:r>
          <a:r>
            <a:rPr lang="nb-NO" sz="1400" b="1" i="0" u="none"/>
            <a:t> med utbyggere og signering av </a:t>
          </a:r>
          <a:r>
            <a:rPr lang="nb-NO" sz="1400" b="1" i="0" u="none">
              <a:solidFill>
                <a:srgbClr val="FFFF00"/>
              </a:solidFill>
            </a:rPr>
            <a:t>kontrakt</a:t>
          </a:r>
          <a:r>
            <a:rPr lang="nb-NO" sz="1400" b="0" i="0"/>
            <a:t>​</a:t>
          </a:r>
        </a:p>
        <a:p>
          <a:endParaRPr lang="nb-NO" sz="1400" b="1" i="0" u="none"/>
        </a:p>
        <a:p>
          <a:r>
            <a:rPr lang="nb-NO" sz="1400" b="1" i="0" u="none"/>
            <a:t>Kommunene følger opp kontrakt og  prosjektplan</a:t>
          </a:r>
          <a:r>
            <a:rPr lang="nb-NO" sz="1400" b="0" i="0"/>
            <a:t>​</a:t>
          </a:r>
          <a:endParaRPr lang="nb-NO" sz="1400"/>
        </a:p>
      </dgm:t>
    </dgm:pt>
    <dgm:pt modelId="{7F6BE0BA-B5BD-417B-9150-21A8A64199EB}" type="parTrans" cxnId="{A842A625-CE44-4978-91D5-7703DD26DFAB}">
      <dgm:prSet/>
      <dgm:spPr/>
      <dgm:t>
        <a:bodyPr/>
        <a:lstStyle/>
        <a:p>
          <a:endParaRPr lang="nb-NO" sz="2800"/>
        </a:p>
      </dgm:t>
    </dgm:pt>
    <dgm:pt modelId="{F85ADBA4-C2E4-4011-A4B8-F8BD59E8F48B}" type="sibTrans" cxnId="{A842A625-CE44-4978-91D5-7703DD26DFAB}">
      <dgm:prSet/>
      <dgm:spPr/>
      <dgm:t>
        <a:bodyPr/>
        <a:lstStyle/>
        <a:p>
          <a:endParaRPr lang="nb-NO" sz="2800"/>
        </a:p>
      </dgm:t>
    </dgm:pt>
    <dgm:pt modelId="{3FBF666B-B533-44C5-860F-F60F5C32C7BE}" type="pres">
      <dgm:prSet presAssocID="{51704A40-FF91-42F2-B1AE-ABD6F5006005}" presName="diagram" presStyleCnt="0">
        <dgm:presLayoutVars>
          <dgm:dir/>
          <dgm:resizeHandles val="exact"/>
        </dgm:presLayoutVars>
      </dgm:prSet>
      <dgm:spPr/>
    </dgm:pt>
    <dgm:pt modelId="{00E8F3F2-D8DF-4CF8-B162-1A256E17DE9A}" type="pres">
      <dgm:prSet presAssocID="{0867A4CE-C653-470D-81B6-0384337D661B}" presName="node" presStyleLbl="node1" presStyleIdx="0" presStyleCnt="6">
        <dgm:presLayoutVars>
          <dgm:bulletEnabled val="1"/>
        </dgm:presLayoutVars>
      </dgm:prSet>
      <dgm:spPr/>
    </dgm:pt>
    <dgm:pt modelId="{0B1C4E8D-A859-45BA-B909-A1AE6D2A5063}" type="pres">
      <dgm:prSet presAssocID="{E12F5CE6-72AC-4060-B2C7-F99AF34792DC}" presName="sibTrans" presStyleLbl="sibTrans2D1" presStyleIdx="0" presStyleCnt="5"/>
      <dgm:spPr/>
    </dgm:pt>
    <dgm:pt modelId="{8BE5CC3F-3010-4879-B92A-4718408F4D6B}" type="pres">
      <dgm:prSet presAssocID="{E12F5CE6-72AC-4060-B2C7-F99AF34792DC}" presName="connectorText" presStyleLbl="sibTrans2D1" presStyleIdx="0" presStyleCnt="5"/>
      <dgm:spPr/>
    </dgm:pt>
    <dgm:pt modelId="{6EEC7A70-896B-41E9-90CA-D30A0A7E038F}" type="pres">
      <dgm:prSet presAssocID="{43AA783D-CE10-4E28-B25F-296A5EECC125}" presName="node" presStyleLbl="node1" presStyleIdx="1" presStyleCnt="6">
        <dgm:presLayoutVars>
          <dgm:bulletEnabled val="1"/>
        </dgm:presLayoutVars>
      </dgm:prSet>
      <dgm:spPr/>
    </dgm:pt>
    <dgm:pt modelId="{69FAD470-DC1D-4175-8401-E28F868FBB57}" type="pres">
      <dgm:prSet presAssocID="{082E416B-6E43-4411-9EE8-FF5F28DD0C87}" presName="sibTrans" presStyleLbl="sibTrans2D1" presStyleIdx="1" presStyleCnt="5"/>
      <dgm:spPr/>
    </dgm:pt>
    <dgm:pt modelId="{2A31A81C-C1EA-43B1-9F3E-692AEC68F5F0}" type="pres">
      <dgm:prSet presAssocID="{082E416B-6E43-4411-9EE8-FF5F28DD0C87}" presName="connectorText" presStyleLbl="sibTrans2D1" presStyleIdx="1" presStyleCnt="5"/>
      <dgm:spPr/>
    </dgm:pt>
    <dgm:pt modelId="{937FB46B-F0C5-48F7-AC5A-5CE1342A8411}" type="pres">
      <dgm:prSet presAssocID="{5219C67C-B76B-4E3D-B364-4B62E7F6CF7F}" presName="node" presStyleLbl="node1" presStyleIdx="2" presStyleCnt="6">
        <dgm:presLayoutVars>
          <dgm:bulletEnabled val="1"/>
        </dgm:presLayoutVars>
      </dgm:prSet>
      <dgm:spPr/>
    </dgm:pt>
    <dgm:pt modelId="{882C3AE8-921A-4357-AA1B-2592DC4794E2}" type="pres">
      <dgm:prSet presAssocID="{D448DB1C-765A-4A9E-A17D-CCB895AD277E}" presName="sibTrans" presStyleLbl="sibTrans2D1" presStyleIdx="2" presStyleCnt="5"/>
      <dgm:spPr/>
    </dgm:pt>
    <dgm:pt modelId="{18BB6A64-4295-4963-AABD-AE6BE9BB6512}" type="pres">
      <dgm:prSet presAssocID="{D448DB1C-765A-4A9E-A17D-CCB895AD277E}" presName="connectorText" presStyleLbl="sibTrans2D1" presStyleIdx="2" presStyleCnt="5"/>
      <dgm:spPr/>
    </dgm:pt>
    <dgm:pt modelId="{0AF57FB6-EF63-4E70-A112-1918E99A1978}" type="pres">
      <dgm:prSet presAssocID="{1708A3B4-59A0-4AEE-B106-4E39CCD23874}" presName="node" presStyleLbl="node1" presStyleIdx="3" presStyleCnt="6">
        <dgm:presLayoutVars>
          <dgm:bulletEnabled val="1"/>
        </dgm:presLayoutVars>
      </dgm:prSet>
      <dgm:spPr/>
    </dgm:pt>
    <dgm:pt modelId="{98187390-7BB2-42A8-B4CE-C8842C1CD9D6}" type="pres">
      <dgm:prSet presAssocID="{1F620439-41CC-4A9E-A54A-18EF81FCE1DD}" presName="sibTrans" presStyleLbl="sibTrans2D1" presStyleIdx="3" presStyleCnt="5"/>
      <dgm:spPr/>
    </dgm:pt>
    <dgm:pt modelId="{4408A4D0-8EDC-454D-AD8B-35BA9592AA19}" type="pres">
      <dgm:prSet presAssocID="{1F620439-41CC-4A9E-A54A-18EF81FCE1DD}" presName="connectorText" presStyleLbl="sibTrans2D1" presStyleIdx="3" presStyleCnt="5"/>
      <dgm:spPr/>
    </dgm:pt>
    <dgm:pt modelId="{2D1443C3-252D-4AB1-AA3C-93B75441D294}" type="pres">
      <dgm:prSet presAssocID="{ADBD3BB9-932C-4881-9262-E3F6DC34E27C}" presName="node" presStyleLbl="node1" presStyleIdx="4" presStyleCnt="6" custLinFactNeighborY="3510">
        <dgm:presLayoutVars>
          <dgm:bulletEnabled val="1"/>
        </dgm:presLayoutVars>
      </dgm:prSet>
      <dgm:spPr/>
    </dgm:pt>
    <dgm:pt modelId="{FFF1572F-228A-43DE-8818-E2D842C5C813}" type="pres">
      <dgm:prSet presAssocID="{670856D0-69E4-4878-A2FB-C293329E89B1}" presName="sibTrans" presStyleLbl="sibTrans2D1" presStyleIdx="4" presStyleCnt="5"/>
      <dgm:spPr/>
    </dgm:pt>
    <dgm:pt modelId="{A4E136BF-41E4-45B4-9776-AD9C9B089258}" type="pres">
      <dgm:prSet presAssocID="{670856D0-69E4-4878-A2FB-C293329E89B1}" presName="connectorText" presStyleLbl="sibTrans2D1" presStyleIdx="4" presStyleCnt="5"/>
      <dgm:spPr/>
    </dgm:pt>
    <dgm:pt modelId="{B94BE90F-1881-4A8A-92B5-713399C98E4F}" type="pres">
      <dgm:prSet presAssocID="{4599C459-6838-4E58-9C0A-E3AC1C476826}" presName="node" presStyleLbl="node1" presStyleIdx="5" presStyleCnt="6">
        <dgm:presLayoutVars>
          <dgm:bulletEnabled val="1"/>
        </dgm:presLayoutVars>
      </dgm:prSet>
      <dgm:spPr/>
    </dgm:pt>
  </dgm:ptLst>
  <dgm:cxnLst>
    <dgm:cxn modelId="{B18CCC0D-A1BC-4BBD-8562-6D0EE7BF8EC3}" type="presOf" srcId="{1708A3B4-59A0-4AEE-B106-4E39CCD23874}" destId="{0AF57FB6-EF63-4E70-A112-1918E99A1978}" srcOrd="0" destOrd="0" presId="urn:microsoft.com/office/officeart/2005/8/layout/process5"/>
    <dgm:cxn modelId="{375DA014-8ADA-4057-ADE9-406D7589492D}" type="presOf" srcId="{0867A4CE-C653-470D-81B6-0384337D661B}" destId="{00E8F3F2-D8DF-4CF8-B162-1A256E17DE9A}" srcOrd="0" destOrd="0" presId="urn:microsoft.com/office/officeart/2005/8/layout/process5"/>
    <dgm:cxn modelId="{EFCA5625-D54E-486E-844B-44C1919F7FFA}" type="presOf" srcId="{670856D0-69E4-4878-A2FB-C293329E89B1}" destId="{A4E136BF-41E4-45B4-9776-AD9C9B089258}" srcOrd="1" destOrd="0" presId="urn:microsoft.com/office/officeart/2005/8/layout/process5"/>
    <dgm:cxn modelId="{A842A625-CE44-4978-91D5-7703DD26DFAB}" srcId="{51704A40-FF91-42F2-B1AE-ABD6F5006005}" destId="{4599C459-6838-4E58-9C0A-E3AC1C476826}" srcOrd="5" destOrd="0" parTransId="{7F6BE0BA-B5BD-417B-9150-21A8A64199EB}" sibTransId="{F85ADBA4-C2E4-4011-A4B8-F8BD59E8F48B}"/>
    <dgm:cxn modelId="{A3B62B3E-4755-48D2-A5CE-F948D28F30CD}" type="presOf" srcId="{082E416B-6E43-4411-9EE8-FF5F28DD0C87}" destId="{69FAD470-DC1D-4175-8401-E28F868FBB57}" srcOrd="0" destOrd="0" presId="urn:microsoft.com/office/officeart/2005/8/layout/process5"/>
    <dgm:cxn modelId="{4D342842-7C83-49FA-AFDB-15CA15554677}" type="presOf" srcId="{4599C459-6838-4E58-9C0A-E3AC1C476826}" destId="{B94BE90F-1881-4A8A-92B5-713399C98E4F}" srcOrd="0" destOrd="0" presId="urn:microsoft.com/office/officeart/2005/8/layout/process5"/>
    <dgm:cxn modelId="{66A5E045-129B-425B-9E8B-DB5FF4376BF5}" type="presOf" srcId="{D448DB1C-765A-4A9E-A17D-CCB895AD277E}" destId="{882C3AE8-921A-4357-AA1B-2592DC4794E2}" srcOrd="0" destOrd="0" presId="urn:microsoft.com/office/officeart/2005/8/layout/process5"/>
    <dgm:cxn modelId="{20B85347-A3B2-42C6-A8FE-6B8C85DC7571}" type="presOf" srcId="{43AA783D-CE10-4E28-B25F-296A5EECC125}" destId="{6EEC7A70-896B-41E9-90CA-D30A0A7E038F}" srcOrd="0" destOrd="0" presId="urn:microsoft.com/office/officeart/2005/8/layout/process5"/>
    <dgm:cxn modelId="{BFB5F46E-529D-4E91-A646-549FD881C764}" type="presOf" srcId="{1F620439-41CC-4A9E-A54A-18EF81FCE1DD}" destId="{4408A4D0-8EDC-454D-AD8B-35BA9592AA19}" srcOrd="1" destOrd="0" presId="urn:microsoft.com/office/officeart/2005/8/layout/process5"/>
    <dgm:cxn modelId="{6A8FEB6F-A0AC-4E8C-87A7-AA7C859A3EF7}" srcId="{51704A40-FF91-42F2-B1AE-ABD6F5006005}" destId="{1708A3B4-59A0-4AEE-B106-4E39CCD23874}" srcOrd="3" destOrd="0" parTransId="{159EA3F0-C16B-4DCE-AD3E-D6598C235058}" sibTransId="{1F620439-41CC-4A9E-A54A-18EF81FCE1DD}"/>
    <dgm:cxn modelId="{04DC9E76-D33D-4A00-A429-503AB46681ED}" type="presOf" srcId="{1F620439-41CC-4A9E-A54A-18EF81FCE1DD}" destId="{98187390-7BB2-42A8-B4CE-C8842C1CD9D6}" srcOrd="0" destOrd="0" presId="urn:microsoft.com/office/officeart/2005/8/layout/process5"/>
    <dgm:cxn modelId="{8858F37A-A00D-4CCA-B90D-2130E1D6E25F}" type="presOf" srcId="{5219C67C-B76B-4E3D-B364-4B62E7F6CF7F}" destId="{937FB46B-F0C5-48F7-AC5A-5CE1342A8411}" srcOrd="0" destOrd="0" presId="urn:microsoft.com/office/officeart/2005/8/layout/process5"/>
    <dgm:cxn modelId="{7B0BCF7F-8FDC-4763-973C-2B80A33FD9EF}" type="presOf" srcId="{D448DB1C-765A-4A9E-A17D-CCB895AD277E}" destId="{18BB6A64-4295-4963-AABD-AE6BE9BB6512}" srcOrd="1" destOrd="0" presId="urn:microsoft.com/office/officeart/2005/8/layout/process5"/>
    <dgm:cxn modelId="{2581688B-69DD-4706-944E-F67CF4A0C04E}" srcId="{51704A40-FF91-42F2-B1AE-ABD6F5006005}" destId="{43AA783D-CE10-4E28-B25F-296A5EECC125}" srcOrd="1" destOrd="0" parTransId="{9A59E8FD-B13C-43D5-984D-B294B76127DE}" sibTransId="{082E416B-6E43-4411-9EE8-FF5F28DD0C87}"/>
    <dgm:cxn modelId="{A6945298-8F16-4A1B-B060-7C1B09C695C3}" type="presOf" srcId="{E12F5CE6-72AC-4060-B2C7-F99AF34792DC}" destId="{0B1C4E8D-A859-45BA-B909-A1AE6D2A5063}" srcOrd="0" destOrd="0" presId="urn:microsoft.com/office/officeart/2005/8/layout/process5"/>
    <dgm:cxn modelId="{7859BD98-8C75-419B-ACEE-BCA07B855320}" srcId="{51704A40-FF91-42F2-B1AE-ABD6F5006005}" destId="{5219C67C-B76B-4E3D-B364-4B62E7F6CF7F}" srcOrd="2" destOrd="0" parTransId="{559C760E-8436-44BE-BED4-D75092A85909}" sibTransId="{D448DB1C-765A-4A9E-A17D-CCB895AD277E}"/>
    <dgm:cxn modelId="{99989D9C-C370-4585-A347-460569B75636}" srcId="{51704A40-FF91-42F2-B1AE-ABD6F5006005}" destId="{0867A4CE-C653-470D-81B6-0384337D661B}" srcOrd="0" destOrd="0" parTransId="{22A0E4AD-76C1-410E-A394-287FA583A7BC}" sibTransId="{E12F5CE6-72AC-4060-B2C7-F99AF34792DC}"/>
    <dgm:cxn modelId="{DAA009A0-3FA8-4F34-AE82-7034F0113ED3}" type="presOf" srcId="{E12F5CE6-72AC-4060-B2C7-F99AF34792DC}" destId="{8BE5CC3F-3010-4879-B92A-4718408F4D6B}" srcOrd="1" destOrd="0" presId="urn:microsoft.com/office/officeart/2005/8/layout/process5"/>
    <dgm:cxn modelId="{F39A06A3-1263-4914-A339-D51C1F170EAD}" type="presOf" srcId="{082E416B-6E43-4411-9EE8-FF5F28DD0C87}" destId="{2A31A81C-C1EA-43B1-9F3E-692AEC68F5F0}" srcOrd="1" destOrd="0" presId="urn:microsoft.com/office/officeart/2005/8/layout/process5"/>
    <dgm:cxn modelId="{58F2CBA3-E22B-4B88-8203-1378316CD870}" srcId="{51704A40-FF91-42F2-B1AE-ABD6F5006005}" destId="{ADBD3BB9-932C-4881-9262-E3F6DC34E27C}" srcOrd="4" destOrd="0" parTransId="{CF20EABC-6586-45B2-BC07-B48E3D3C5E78}" sibTransId="{670856D0-69E4-4878-A2FB-C293329E89B1}"/>
    <dgm:cxn modelId="{8B7237BF-8ED4-41D9-9A9E-CCF207E5DD01}" type="presOf" srcId="{51704A40-FF91-42F2-B1AE-ABD6F5006005}" destId="{3FBF666B-B533-44C5-860F-F60F5C32C7BE}" srcOrd="0" destOrd="0" presId="urn:microsoft.com/office/officeart/2005/8/layout/process5"/>
    <dgm:cxn modelId="{54FA40C1-B2AF-4DCE-9321-7CF522FCDB65}" type="presOf" srcId="{ADBD3BB9-932C-4881-9262-E3F6DC34E27C}" destId="{2D1443C3-252D-4AB1-AA3C-93B75441D294}" srcOrd="0" destOrd="0" presId="urn:microsoft.com/office/officeart/2005/8/layout/process5"/>
    <dgm:cxn modelId="{C9509FD0-5D8A-40D0-8C77-4877EBBAF589}" type="presOf" srcId="{670856D0-69E4-4878-A2FB-C293329E89B1}" destId="{FFF1572F-228A-43DE-8818-E2D842C5C813}" srcOrd="0" destOrd="0" presId="urn:microsoft.com/office/officeart/2005/8/layout/process5"/>
    <dgm:cxn modelId="{8135CB10-A147-429B-AE31-255AFB2279FD}" type="presParOf" srcId="{3FBF666B-B533-44C5-860F-F60F5C32C7BE}" destId="{00E8F3F2-D8DF-4CF8-B162-1A256E17DE9A}" srcOrd="0" destOrd="0" presId="urn:microsoft.com/office/officeart/2005/8/layout/process5"/>
    <dgm:cxn modelId="{4E0D4052-81D7-4858-A00E-E02E6AA439A2}" type="presParOf" srcId="{3FBF666B-B533-44C5-860F-F60F5C32C7BE}" destId="{0B1C4E8D-A859-45BA-B909-A1AE6D2A5063}" srcOrd="1" destOrd="0" presId="urn:microsoft.com/office/officeart/2005/8/layout/process5"/>
    <dgm:cxn modelId="{4E5B0A95-D8A6-4C0A-9111-96BD37330801}" type="presParOf" srcId="{0B1C4E8D-A859-45BA-B909-A1AE6D2A5063}" destId="{8BE5CC3F-3010-4879-B92A-4718408F4D6B}" srcOrd="0" destOrd="0" presId="urn:microsoft.com/office/officeart/2005/8/layout/process5"/>
    <dgm:cxn modelId="{034517C8-B5B9-4407-AE8B-23B2709D5B54}" type="presParOf" srcId="{3FBF666B-B533-44C5-860F-F60F5C32C7BE}" destId="{6EEC7A70-896B-41E9-90CA-D30A0A7E038F}" srcOrd="2" destOrd="0" presId="urn:microsoft.com/office/officeart/2005/8/layout/process5"/>
    <dgm:cxn modelId="{6E3F5D6E-4347-4149-94D1-8E167662CFDC}" type="presParOf" srcId="{3FBF666B-B533-44C5-860F-F60F5C32C7BE}" destId="{69FAD470-DC1D-4175-8401-E28F868FBB57}" srcOrd="3" destOrd="0" presId="urn:microsoft.com/office/officeart/2005/8/layout/process5"/>
    <dgm:cxn modelId="{E6884903-BD00-42A1-9F97-B54FDCE012C8}" type="presParOf" srcId="{69FAD470-DC1D-4175-8401-E28F868FBB57}" destId="{2A31A81C-C1EA-43B1-9F3E-692AEC68F5F0}" srcOrd="0" destOrd="0" presId="urn:microsoft.com/office/officeart/2005/8/layout/process5"/>
    <dgm:cxn modelId="{DA9B1861-C9CD-4F5A-9345-9AF6E096F3DE}" type="presParOf" srcId="{3FBF666B-B533-44C5-860F-F60F5C32C7BE}" destId="{937FB46B-F0C5-48F7-AC5A-5CE1342A8411}" srcOrd="4" destOrd="0" presId="urn:microsoft.com/office/officeart/2005/8/layout/process5"/>
    <dgm:cxn modelId="{3FA4036C-48BC-41FC-93D0-C4C6F45C85FB}" type="presParOf" srcId="{3FBF666B-B533-44C5-860F-F60F5C32C7BE}" destId="{882C3AE8-921A-4357-AA1B-2592DC4794E2}" srcOrd="5" destOrd="0" presId="urn:microsoft.com/office/officeart/2005/8/layout/process5"/>
    <dgm:cxn modelId="{9FB37176-B6B9-4F5A-8EB8-FBB42C5F8766}" type="presParOf" srcId="{882C3AE8-921A-4357-AA1B-2592DC4794E2}" destId="{18BB6A64-4295-4963-AABD-AE6BE9BB6512}" srcOrd="0" destOrd="0" presId="urn:microsoft.com/office/officeart/2005/8/layout/process5"/>
    <dgm:cxn modelId="{3569F37E-6D71-4CDC-AB65-1362D042A520}" type="presParOf" srcId="{3FBF666B-B533-44C5-860F-F60F5C32C7BE}" destId="{0AF57FB6-EF63-4E70-A112-1918E99A1978}" srcOrd="6" destOrd="0" presId="urn:microsoft.com/office/officeart/2005/8/layout/process5"/>
    <dgm:cxn modelId="{FBE1CDEF-4F5A-484B-8FC3-B4F5595349AE}" type="presParOf" srcId="{3FBF666B-B533-44C5-860F-F60F5C32C7BE}" destId="{98187390-7BB2-42A8-B4CE-C8842C1CD9D6}" srcOrd="7" destOrd="0" presId="urn:microsoft.com/office/officeart/2005/8/layout/process5"/>
    <dgm:cxn modelId="{D7DAC162-5ED5-450A-899F-E8D30B44568D}" type="presParOf" srcId="{98187390-7BB2-42A8-B4CE-C8842C1CD9D6}" destId="{4408A4D0-8EDC-454D-AD8B-35BA9592AA19}" srcOrd="0" destOrd="0" presId="urn:microsoft.com/office/officeart/2005/8/layout/process5"/>
    <dgm:cxn modelId="{FEA8C212-B62D-4E9B-BDCE-3ED102A1114D}" type="presParOf" srcId="{3FBF666B-B533-44C5-860F-F60F5C32C7BE}" destId="{2D1443C3-252D-4AB1-AA3C-93B75441D294}" srcOrd="8" destOrd="0" presId="urn:microsoft.com/office/officeart/2005/8/layout/process5"/>
    <dgm:cxn modelId="{AD1CF911-63DD-4E82-95B8-A97E4F6B8A2E}" type="presParOf" srcId="{3FBF666B-B533-44C5-860F-F60F5C32C7BE}" destId="{FFF1572F-228A-43DE-8818-E2D842C5C813}" srcOrd="9" destOrd="0" presId="urn:microsoft.com/office/officeart/2005/8/layout/process5"/>
    <dgm:cxn modelId="{659FEF8E-A15C-4CD8-A261-6ECF6B007389}" type="presParOf" srcId="{FFF1572F-228A-43DE-8818-E2D842C5C813}" destId="{A4E136BF-41E4-45B4-9776-AD9C9B089258}" srcOrd="0" destOrd="0" presId="urn:microsoft.com/office/officeart/2005/8/layout/process5"/>
    <dgm:cxn modelId="{99A8D952-A8AC-4ABA-B0FC-4132A0CC7542}" type="presParOf" srcId="{3FBF666B-B533-44C5-860F-F60F5C32C7BE}" destId="{B94BE90F-1881-4A8A-92B5-713399C98E4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8F3F2-D8DF-4CF8-B162-1A256E17DE9A}">
      <dsp:nvSpPr>
        <dsp:cNvPr id="0" name=""/>
        <dsp:cNvSpPr/>
      </dsp:nvSpPr>
      <dsp:spPr>
        <a:xfrm>
          <a:off x="8920" y="876363"/>
          <a:ext cx="2666140" cy="15996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i="0" u="none" kern="1200"/>
            <a:t>Kommunenes </a:t>
          </a:r>
          <a:r>
            <a:rPr lang="nb-NO" sz="1400" b="1" i="0" u="none" kern="1200">
              <a:solidFill>
                <a:srgbClr val="FFFF00"/>
              </a:solidFill>
            </a:rPr>
            <a:t>MASTERPLAN</a:t>
          </a:r>
          <a:r>
            <a:rPr lang="nb-NO" sz="1400" b="1" i="0" u="none" kern="1200"/>
            <a:t> 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b="1" i="0" u="none" kern="1200"/>
            <a:t>i «Bredbånd GIS Innlandet»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b="1" i="0" u="none" kern="1200"/>
            <a:t>Kommunene  </a:t>
          </a:r>
          <a:r>
            <a:rPr lang="nb-NO" sz="1050" b="1" i="0" u="none" kern="1200">
              <a:solidFill>
                <a:srgbClr val="FFFF00"/>
              </a:solidFill>
            </a:rPr>
            <a:t>prioriterer</a:t>
          </a:r>
          <a:r>
            <a:rPr lang="nb-NO" sz="1050" b="1" i="0" u="none" kern="1200"/>
            <a:t>  prosjekt-områder</a:t>
          </a:r>
          <a:r>
            <a:rPr lang="nb-NO" sz="1050" b="0" i="0" kern="1200"/>
            <a:t>​ </a:t>
          </a:r>
          <a:r>
            <a:rPr lang="nb-NO" sz="1050" b="1" i="0" kern="1200"/>
            <a:t>for årets søknad</a:t>
          </a:r>
          <a:endParaRPr lang="nb-NO" sz="1050" b="1" kern="1200"/>
        </a:p>
      </dsp:txBody>
      <dsp:txXfrm>
        <a:off x="55773" y="923216"/>
        <a:ext cx="2572434" cy="1505978"/>
      </dsp:txXfrm>
    </dsp:sp>
    <dsp:sp modelId="{0B1C4E8D-A859-45BA-B909-A1AE6D2A5063}">
      <dsp:nvSpPr>
        <dsp:cNvPr id="0" name=""/>
        <dsp:cNvSpPr/>
      </dsp:nvSpPr>
      <dsp:spPr>
        <a:xfrm>
          <a:off x="2909680" y="1345604"/>
          <a:ext cx="565221" cy="6612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/>
        </a:p>
      </dsp:txBody>
      <dsp:txXfrm>
        <a:off x="2909680" y="1477844"/>
        <a:ext cx="395655" cy="396722"/>
      </dsp:txXfrm>
    </dsp:sp>
    <dsp:sp modelId="{6EEC7A70-896B-41E9-90CA-D30A0A7E038F}">
      <dsp:nvSpPr>
        <dsp:cNvPr id="0" name=""/>
        <dsp:cNvSpPr/>
      </dsp:nvSpPr>
      <dsp:spPr>
        <a:xfrm>
          <a:off x="3741516" y="876363"/>
          <a:ext cx="2666140" cy="15996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i="0" u="none" kern="1200">
              <a:solidFill>
                <a:srgbClr val="FFFF00"/>
              </a:solidFill>
            </a:rPr>
            <a:t>Prioriterte</a:t>
          </a:r>
          <a:r>
            <a:rPr lang="nb-NO" sz="1400" b="1" i="0" u="none" kern="1200"/>
            <a:t> prosjekter legges ut av Abakus på DOFFIN</a:t>
          </a:r>
          <a:r>
            <a:rPr lang="nb-NO" sz="1400" b="0" i="0" kern="1200"/>
            <a:t>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i="0" u="none" kern="1200">
              <a:solidFill>
                <a:srgbClr val="FFFF00"/>
              </a:solidFill>
            </a:rPr>
            <a:t>Dialogmøte</a:t>
          </a:r>
          <a:r>
            <a:rPr lang="nb-NO" sz="1400" b="1" i="0" u="none" kern="1200"/>
            <a:t> mellom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i="0" u="none" kern="1200"/>
            <a:t>kommunene, IFK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i="0" u="none" kern="1200"/>
            <a:t>og utbyggere</a:t>
          </a:r>
          <a:r>
            <a:rPr lang="nb-NO" sz="1400" b="0" i="0" kern="1200"/>
            <a:t>​</a:t>
          </a:r>
          <a:endParaRPr lang="nb-NO" sz="1400" kern="1200"/>
        </a:p>
      </dsp:txBody>
      <dsp:txXfrm>
        <a:off x="3788369" y="923216"/>
        <a:ext cx="2572434" cy="1505978"/>
      </dsp:txXfrm>
    </dsp:sp>
    <dsp:sp modelId="{69FAD470-DC1D-4175-8401-E28F868FBB57}">
      <dsp:nvSpPr>
        <dsp:cNvPr id="0" name=""/>
        <dsp:cNvSpPr/>
      </dsp:nvSpPr>
      <dsp:spPr>
        <a:xfrm>
          <a:off x="6642276" y="1345604"/>
          <a:ext cx="565221" cy="6612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/>
        </a:p>
      </dsp:txBody>
      <dsp:txXfrm>
        <a:off x="6642276" y="1477844"/>
        <a:ext cx="395655" cy="396722"/>
      </dsp:txXfrm>
    </dsp:sp>
    <dsp:sp modelId="{937FB46B-F0C5-48F7-AC5A-5CE1342A8411}">
      <dsp:nvSpPr>
        <dsp:cNvPr id="0" name=""/>
        <dsp:cNvSpPr/>
      </dsp:nvSpPr>
      <dsp:spPr>
        <a:xfrm>
          <a:off x="7474112" y="876363"/>
          <a:ext cx="2666140" cy="15996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i="0" u="none" kern="1200"/>
            <a:t>Utarbeide og levere </a:t>
          </a:r>
          <a:r>
            <a:rPr lang="nb-NO" sz="1600" b="1" i="0" u="none" kern="1200">
              <a:solidFill>
                <a:srgbClr val="FFFF00"/>
              </a:solidFill>
            </a:rPr>
            <a:t>søknader</a:t>
          </a:r>
          <a:r>
            <a:rPr lang="nb-NO" sz="1600" b="1" i="0" u="none" kern="1200"/>
            <a:t> 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i="0" u="none" kern="1200" err="1"/>
            <a:t>inkl</a:t>
          </a:r>
          <a:r>
            <a:rPr lang="nb-NO" sz="1600" b="1" i="0" u="none" kern="1200"/>
            <a:t> underlag på </a:t>
          </a:r>
          <a:r>
            <a:rPr lang="nb-NO" sz="1600" b="1" i="0" u="none" kern="1200">
              <a:solidFill>
                <a:srgbClr val="FFFF00"/>
              </a:solidFill>
            </a:rPr>
            <a:t>regionalforvaltning.no</a:t>
          </a:r>
          <a:r>
            <a:rPr lang="nb-NO" sz="1600" b="0" i="0" kern="1200">
              <a:solidFill>
                <a:srgbClr val="FFFF00"/>
              </a:solidFill>
            </a:rPr>
            <a:t>​</a:t>
          </a:r>
          <a:endParaRPr lang="nb-NO" sz="1600" kern="1200">
            <a:solidFill>
              <a:srgbClr val="FFFF00"/>
            </a:solidFill>
          </a:endParaRPr>
        </a:p>
      </dsp:txBody>
      <dsp:txXfrm>
        <a:off x="7520965" y="923216"/>
        <a:ext cx="2572434" cy="1505978"/>
      </dsp:txXfrm>
    </dsp:sp>
    <dsp:sp modelId="{882C3AE8-921A-4357-AA1B-2592DC4794E2}">
      <dsp:nvSpPr>
        <dsp:cNvPr id="0" name=""/>
        <dsp:cNvSpPr/>
      </dsp:nvSpPr>
      <dsp:spPr>
        <a:xfrm rot="5400000">
          <a:off x="8524571" y="2662677"/>
          <a:ext cx="565221" cy="6612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/>
        </a:p>
      </dsp:txBody>
      <dsp:txXfrm rot="-5400000">
        <a:off x="8608821" y="2710667"/>
        <a:ext cx="396722" cy="395655"/>
      </dsp:txXfrm>
    </dsp:sp>
    <dsp:sp modelId="{0AF57FB6-EF63-4E70-A112-1918E99A1978}">
      <dsp:nvSpPr>
        <dsp:cNvPr id="0" name=""/>
        <dsp:cNvSpPr/>
      </dsp:nvSpPr>
      <dsp:spPr>
        <a:xfrm>
          <a:off x="7474112" y="3542503"/>
          <a:ext cx="2666140" cy="15996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i="0" u="none" kern="1200"/>
            <a:t>IFK behandler søknadene og lager </a:t>
          </a:r>
          <a:r>
            <a:rPr lang="nb-NO" sz="1200" b="1" i="0" u="none" kern="1200">
              <a:solidFill>
                <a:srgbClr val="FFFF00"/>
              </a:solidFill>
            </a:rPr>
            <a:t>innstilling til fordeling av støtte.</a:t>
          </a:r>
          <a:endParaRPr lang="nb-NO" sz="1200" b="0" i="0" kern="1200">
            <a:solidFill>
              <a:srgbClr val="FFFF00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i="0" u="none" kern="1200"/>
            <a:t>Innstilling </a:t>
          </a:r>
          <a:r>
            <a:rPr lang="nb-NO" sz="1200" b="1" i="0" u="none" kern="1200">
              <a:solidFill>
                <a:srgbClr val="FFFF00"/>
              </a:solidFill>
            </a:rPr>
            <a:t>behandles politisk </a:t>
          </a:r>
          <a:r>
            <a:rPr lang="nb-NO" sz="1200" b="1" i="0" u="none" kern="1200"/>
            <a:t>(IFK</a:t>
          </a:r>
          <a:r>
            <a:rPr lang="nb-NO" sz="1200" b="0" i="0" kern="1200"/>
            <a:t>​)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i="0" u="none" kern="1200"/>
            <a:t>og </a:t>
          </a:r>
          <a:r>
            <a:rPr lang="nb-NO" sz="1200" b="1" i="0" u="none" kern="1200" err="1"/>
            <a:t>Nkom</a:t>
          </a:r>
          <a:r>
            <a:rPr lang="nb-NO" sz="1200" b="1" i="0" u="none" kern="1200"/>
            <a:t> informeres om denne</a:t>
          </a:r>
          <a:endParaRPr lang="nb-NO" sz="1200" kern="1200"/>
        </a:p>
      </dsp:txBody>
      <dsp:txXfrm>
        <a:off x="7520965" y="3589356"/>
        <a:ext cx="2572434" cy="1505978"/>
      </dsp:txXfrm>
    </dsp:sp>
    <dsp:sp modelId="{98187390-7BB2-42A8-B4CE-C8842C1CD9D6}">
      <dsp:nvSpPr>
        <dsp:cNvPr id="0" name=""/>
        <dsp:cNvSpPr/>
      </dsp:nvSpPr>
      <dsp:spPr>
        <a:xfrm rot="10748290">
          <a:off x="6674238" y="4039578"/>
          <a:ext cx="565285" cy="6612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/>
        </a:p>
      </dsp:txBody>
      <dsp:txXfrm rot="10800000">
        <a:off x="6843813" y="4170543"/>
        <a:ext cx="395700" cy="396722"/>
      </dsp:txXfrm>
    </dsp:sp>
    <dsp:sp modelId="{2D1443C3-252D-4AB1-AA3C-93B75441D294}">
      <dsp:nvSpPr>
        <dsp:cNvPr id="0" name=""/>
        <dsp:cNvSpPr/>
      </dsp:nvSpPr>
      <dsp:spPr>
        <a:xfrm>
          <a:off x="3741516" y="3598652"/>
          <a:ext cx="2666140" cy="15996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i="0" u="none" kern="1200">
              <a:solidFill>
                <a:srgbClr val="FFFF00"/>
              </a:solidFill>
            </a:rPr>
            <a:t>Tilsagnsbrev</a:t>
          </a:r>
          <a:r>
            <a:rPr lang="nb-NO" sz="1600" b="1" i="0" u="none" kern="1200"/>
            <a:t> oversendes kommunene</a:t>
          </a:r>
          <a:r>
            <a:rPr lang="nb-NO" sz="1600" b="0" i="0" kern="1200"/>
            <a:t>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i="0" u="none" kern="1200"/>
            <a:t>Prosjekter som har fått tilsagn, utlyses felles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i="0" u="none" kern="1200"/>
            <a:t> </a:t>
          </a:r>
          <a:r>
            <a:rPr lang="nb-NO" sz="1400" b="0" i="0" u="none" kern="1200"/>
            <a:t>(Abakus</a:t>
          </a:r>
          <a:r>
            <a:rPr lang="nb-NO" sz="1400" b="0" i="0" kern="1200"/>
            <a:t>​ kjører prosessen)</a:t>
          </a:r>
          <a:endParaRPr lang="nb-NO" sz="1400" kern="1200"/>
        </a:p>
      </dsp:txBody>
      <dsp:txXfrm>
        <a:off x="3788369" y="3645505"/>
        <a:ext cx="2572434" cy="1505978"/>
      </dsp:txXfrm>
    </dsp:sp>
    <dsp:sp modelId="{FFF1572F-228A-43DE-8818-E2D842C5C813}">
      <dsp:nvSpPr>
        <dsp:cNvPr id="0" name=""/>
        <dsp:cNvSpPr/>
      </dsp:nvSpPr>
      <dsp:spPr>
        <a:xfrm rot="10851710">
          <a:off x="2941642" y="4040059"/>
          <a:ext cx="565285" cy="6612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/>
        </a:p>
      </dsp:txBody>
      <dsp:txXfrm rot="10800000">
        <a:off x="3111217" y="4173574"/>
        <a:ext cx="395700" cy="396722"/>
      </dsp:txXfrm>
    </dsp:sp>
    <dsp:sp modelId="{B94BE90F-1881-4A8A-92B5-713399C98E4F}">
      <dsp:nvSpPr>
        <dsp:cNvPr id="0" name=""/>
        <dsp:cNvSpPr/>
      </dsp:nvSpPr>
      <dsp:spPr>
        <a:xfrm>
          <a:off x="8920" y="3542503"/>
          <a:ext cx="2666140" cy="15996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i="0" u="none" kern="1200">
              <a:solidFill>
                <a:srgbClr val="FFFF00"/>
              </a:solidFill>
            </a:rPr>
            <a:t>Forhandlinger</a:t>
          </a:r>
          <a:r>
            <a:rPr lang="nb-NO" sz="1400" b="1" i="0" u="none" kern="1200"/>
            <a:t> med utbyggere og signering av </a:t>
          </a:r>
          <a:r>
            <a:rPr lang="nb-NO" sz="1400" b="1" i="0" u="none" kern="1200">
              <a:solidFill>
                <a:srgbClr val="FFFF00"/>
              </a:solidFill>
            </a:rPr>
            <a:t>kontrakt</a:t>
          </a:r>
          <a:r>
            <a:rPr lang="nb-NO" sz="1400" b="0" i="0" kern="1200"/>
            <a:t>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b="1" i="0" u="none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i="0" u="none" kern="1200"/>
            <a:t>Kommunene følger opp kontrakt og  prosjektplan</a:t>
          </a:r>
          <a:r>
            <a:rPr lang="nb-NO" sz="1400" b="0" i="0" kern="1200"/>
            <a:t>​</a:t>
          </a:r>
          <a:endParaRPr lang="nb-NO" sz="1400" kern="1200"/>
        </a:p>
      </dsp:txBody>
      <dsp:txXfrm>
        <a:off x="55773" y="3589356"/>
        <a:ext cx="2572434" cy="1505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CD9A1-877C-124D-B698-1798FE358ABB}" type="datetimeFigureOut">
              <a:rPr lang="nb-NO" smtClean="0"/>
              <a:t>22.02.2022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27610-D7B9-AE42-B107-DA0E3EF5C8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76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Arbeidet vi gjør, betyr så mye for hver enkelt innbygger! Selv om vi alle adopterer teknologi forskjellig……..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5227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Som flere vil ha lagt merke til: mange over 100%. De kan være ferdige.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201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Bytte ut med to grafer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2435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Bytte ut med to grafer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7392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Konsekvens : Vi blir ikke ferdige i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For de som har fått en løsning - «Før var smalbåndet til heft og hinder, nå er det full fart på Tinder!»</a:t>
            </a:r>
          </a:p>
          <a:p>
            <a:endParaRPr lang="nb-NO"/>
          </a:p>
          <a:p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/>
              <a:t>Innlandet fylkes behov alene = like mye som årets foreløpige forslag i statsbudsjettet som skal fordeles på hele landet.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6488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Konsekvens : Vi blir ikke ferdige i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For de som har fått en løsning - «Før var smalbåndet til heft og hinder, nå er det full fart på Tinder!»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8923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9C6B-C54D-44D5-A315-0E4283377F8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3346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39C6B-C54D-44D5-A315-0E4283377F8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2481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Hovedregelen etter EØS-avtalen, som Norge er bundet av</a:t>
            </a:r>
            <a:r>
              <a:rPr lang="nb-NO"/>
              <a:t>,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at offentlig støtte er ulovlig, da </a:t>
            </a:r>
            <a:r>
              <a:rPr lang="nb-NO"/>
              <a:t>det kan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være konkurransevridende å gi noen en særlig fordel..</a:t>
            </a:r>
          </a:p>
          <a:p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finnes visse unntak fra dette</a:t>
            </a:r>
            <a:r>
              <a:rPr lang="nb-NO"/>
              <a:t> forbudet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artikkel 61.</a:t>
            </a:r>
            <a:endParaRPr lang="nb-NO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nb-NO"/>
          </a:p>
          <a:p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Offentlig støtte må notifiseres til ESA og godkjennes. Dette er en omfattende og tidkrevende prosess.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Nkom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notifiserte bredbåndsstøtteordningen fra 2014-2017.</a:t>
            </a:r>
          </a:p>
          <a:p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unntak fra dette igjen (fra å notifisere)</a:t>
            </a:r>
            <a:r>
              <a:rPr lang="nb-NO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følger av GBER forordningen, som inneholder en liste over visse tiltak som er forhåndsgodkjent av ESA, og som anses som støtte</a:t>
            </a:r>
            <a:r>
              <a:rPr lang="nb-NO"/>
              <a:t> forenelig med EØS-avtalen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Støtte som oppfyller vilkårene i GBER kan tildeles uten notifikasjon til ESA.</a:t>
            </a:r>
            <a:r>
              <a:rPr lang="nb-NO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å benytte offentlige midler innenfor denne ordningen, så må det sendes</a:t>
            </a:r>
            <a:r>
              <a:rPr lang="nb-NO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GBER-melding til ESA.</a:t>
            </a:r>
          </a:p>
          <a:p>
            <a:endParaRPr lang="nb-NO">
              <a:cs typeface="Calibri"/>
            </a:endParaRPr>
          </a:p>
          <a:p>
            <a:r>
              <a:rPr lang="nb-NO">
                <a:cs typeface="Calibri"/>
              </a:rPr>
              <a:t>Nå vil vi vise den filmen som ligger ute på vår nettside, som kort gir et overblikk over ordningen.</a:t>
            </a:r>
          </a:p>
          <a:p>
            <a:endParaRPr lang="nb-NO">
              <a:cs typeface="Calibri"/>
            </a:endParaRPr>
          </a:p>
          <a:p>
            <a:endParaRPr lang="nb-NO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39C6B-C54D-44D5-A315-0E4283377F8A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1351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39C6B-C54D-44D5-A315-0E4283377F8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210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39C6B-C54D-44D5-A315-0E4283377F8A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595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7749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39C6B-C54D-44D5-A315-0E4283377F8A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261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9518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5751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Masterplan – en totalplan for bredbåndsutbyggingen i kommunen.</a:t>
            </a:r>
          </a:p>
          <a:p>
            <a:r>
              <a:rPr lang="nb-NO"/>
              <a:t>Dokumenteres i første runde i IFK sin kartløsning</a:t>
            </a:r>
          </a:p>
          <a:p>
            <a:r>
              <a:rPr lang="nb-NO"/>
              <a:t>Kan også og helst være et plandokument med – finansiering, fremdriftsplan, tanker om teknologier, etc.</a:t>
            </a:r>
          </a:p>
          <a:p>
            <a:endParaRPr lang="nb-NO"/>
          </a:p>
          <a:p>
            <a:r>
              <a:rPr lang="nb-NO" b="0" i="0" u="none" strike="noStrike">
                <a:solidFill>
                  <a:srgbClr val="000000"/>
                </a:solidFill>
                <a:effectLst/>
                <a:latin typeface="Liberation Sans"/>
              </a:rPr>
              <a:t>Fylkeskommunen har ansvar for at konkurranseutlysning av de aktuelle prosjektene skjer samlet, og at utbygger som skal gjennomføre prosjektet, utpekes etter en tilstrekkelig konkurransebasert utvelgelsesmetode i henhold til statsstøttereglene. Fylkeskommunen avgjør selv i hvilken grad utlysningen skal deles opp i flere underprosjekter</a:t>
            </a:r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7011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Masterplan – en totalplan for bredbåndsutbyggingen i kommunen.</a:t>
            </a:r>
          </a:p>
          <a:p>
            <a:r>
              <a:rPr lang="nb-NO"/>
              <a:t>Dokumenteres i første runde i IFK sin kartløsning</a:t>
            </a:r>
          </a:p>
          <a:p>
            <a:r>
              <a:rPr lang="nb-NO"/>
              <a:t>Kan også og helst være et plandokument med – finansiering, fremdriftsplan, tanker om teknologier, etc.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0559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Noen </a:t>
            </a:r>
            <a:r>
              <a:rPr lang="nb-NO" err="1"/>
              <a:t>kartlag</a:t>
            </a:r>
            <a:r>
              <a:rPr lang="nb-NO"/>
              <a:t> har </a:t>
            </a:r>
            <a:r>
              <a:rPr lang="nb-NO" err="1"/>
              <a:t>impoterte</a:t>
            </a:r>
            <a:r>
              <a:rPr lang="nb-NO"/>
              <a:t> data.</a:t>
            </a:r>
          </a:p>
          <a:p>
            <a:r>
              <a:rPr lang="nb-NO"/>
              <a:t>Prosjekt og tilknyttede verdier legges inn MANUELT.</a:t>
            </a:r>
          </a:p>
          <a:p>
            <a:r>
              <a:rPr lang="nb-NO"/>
              <a:t>Kvaliteten er avhengig av at kommunene gjøre en god jobb og følges </a:t>
            </a:r>
            <a:r>
              <a:rPr lang="nb-NO" err="1"/>
              <a:t>oppregelmessig</a:t>
            </a:r>
            <a:r>
              <a:rPr lang="nb-NO"/>
              <a:t>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3825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2341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D1ABB-2F80-417C-BB3B-60F98DE46DD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237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FWA er heller ikke gratis og der det ikke er dekning må det bygges master. Det er stor forskjell på å få tilkobling til internett og det å ha stabil 100 Mbit/s som er målet innen 2025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0112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Fortsatt grunnlaget for å kunne gi tilskudd. Vil den endres til 100 Mbit/s? (Se på </a:t>
            </a:r>
            <a:r>
              <a:rPr lang="nb-NO" err="1"/>
              <a:t>Nkom</a:t>
            </a:r>
            <a:r>
              <a:rPr lang="nb-NO"/>
              <a:t>) – Mens alle andre fylker er på 98% og over, er Innlandet nederst, slått av Nordland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298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Hastigheten som er Regjeringens mål for 2025. Uansett er Innlandet nederst av alle fylker, og har nesten like mange husstander igjen som Viken. Dette burde bety at konkurransen blir størst i Innlandet. Her er det flest kunder å ta av.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8359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err="1"/>
              <a:t>Ekomstatistikken</a:t>
            </a:r>
            <a:r>
              <a:rPr lang="nb-NO"/>
              <a:t> – </a:t>
            </a:r>
            <a:r>
              <a:rPr lang="nb-NO" err="1"/>
              <a:t>ca</a:t>
            </a:r>
            <a:r>
              <a:rPr lang="nb-NO"/>
              <a:t> 37.000 husstander</a:t>
            </a:r>
          </a:p>
          <a:p>
            <a:endParaRPr lang="nb-NO"/>
          </a:p>
          <a:p>
            <a:r>
              <a:rPr lang="nb-NO"/>
              <a:t>Link og vise «Live»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246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 «Dekning med offentlig utbygging» Se neste – Kan vi stole på tallene?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7763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692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640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2533"/>
            <a:ext cx="5218545" cy="3015466"/>
          </a:xfrm>
          <a:prstGeom prst="rect">
            <a:avLst/>
          </a:prstGeom>
        </p:spPr>
      </p:pic>
      <p:sp>
        <p:nvSpPr>
          <p:cNvPr id="17" name="Plassholder for tekst 16"/>
          <p:cNvSpPr>
            <a:spLocks noGrp="1"/>
          </p:cNvSpPr>
          <p:nvPr>
            <p:ph type="body" sz="quarter" idx="10"/>
          </p:nvPr>
        </p:nvSpPr>
        <p:spPr>
          <a:xfrm>
            <a:off x="838200" y="3136665"/>
            <a:ext cx="10515600" cy="1250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" y="224653"/>
            <a:ext cx="2563669" cy="10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094A13-F3C3-401C-9DAA-2D38BCDB1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BBF0A6C-456E-4FE9-938F-80D8BD733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17022B-49F6-4642-8275-B06A9BD8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E957-9A2B-4636-9DB6-C95BCA4D5151}" type="datetimeFigureOut">
              <a:rPr lang="nb-NO" smtClean="0"/>
              <a:t>22.02.2022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39CAD9-DAEC-4219-AC95-153EC37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0FA406-BFB9-4D29-BF50-2AAF9DA6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42BD-A15C-45F4-B0FD-85FB1DAED2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3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B7B067-4FFD-432B-B5B7-1D76298D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05F1D9-DC2F-42BE-A9E1-749598C46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2CC21A2-2530-4541-975B-BD97A3B7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E957-9A2B-4636-9DB6-C95BCA4D5151}" type="datetimeFigureOut">
              <a:rPr lang="nb-NO" smtClean="0"/>
              <a:t>22.02.2022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2AD8956-AC90-4A51-92E9-D8091C8A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746619-6A4E-4229-B919-7A913AD6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42BD-A15C-45F4-B0FD-85FB1DAED2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6527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D26814-98FD-4635-8FC8-F81781E2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71225F-945B-4F02-8E89-59B53E361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5611CD7-1B3F-4B1D-9002-93DB10448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E957-9A2B-4636-9DB6-C95BCA4D5151}" type="datetimeFigureOut">
              <a:rPr lang="nb-NO" smtClean="0"/>
              <a:t>22.02.2022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61CFA8-5BA0-4761-88A4-44DE74BA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9E2DE0-2D9B-488A-A756-D4AF92F9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42BD-A15C-45F4-B0FD-85FB1DAED2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2378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5282F0-DCAA-42A8-AAF4-4E3294C8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69DDD1-A8A5-4BEB-B764-354682BCC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6FB710F-D12B-4F77-879C-789646BB9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25B358F-BEC4-4482-A315-1FCF1DD9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E957-9A2B-4636-9DB6-C95BCA4D5151}" type="datetimeFigureOut">
              <a:rPr lang="nb-NO" smtClean="0"/>
              <a:t>22.02.2022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FD87756-1FC2-4E77-8620-244DDE9B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A1A14E7-269C-49B0-BE6F-EC7BAC4A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42BD-A15C-45F4-B0FD-85FB1DAED2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891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A90BE0-D8F3-4593-B501-D2CD1B73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90F49E-A7BD-46AF-9A7A-092CA432A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5A27E7-23F3-46C1-9656-D0D6F532E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3659F5E-80B0-46B5-B4F1-05FE7D218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794D1C8-5BBA-4818-BC54-2B89B8D49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4FB7AA-B2A9-4681-984E-8C968D88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E957-9A2B-4636-9DB6-C95BCA4D5151}" type="datetimeFigureOut">
              <a:rPr lang="nb-NO" smtClean="0"/>
              <a:t>22.02.2022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4FF2828-135B-4ABE-895E-DFCF1F284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A85D343-29E3-4C72-A420-A156C999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42BD-A15C-45F4-B0FD-85FB1DAED2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669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7FC20A-190A-4414-B980-CD96FB15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FB37819-E1B8-44D2-8B17-C2B83070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E957-9A2B-4636-9DB6-C95BCA4D5151}" type="datetimeFigureOut">
              <a:rPr lang="nb-NO" smtClean="0"/>
              <a:t>22.02.2022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CD0988F-48AA-4A03-89B4-22BF582C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CA1A458-FE7F-4B61-99CB-57D3D76B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42BD-A15C-45F4-B0FD-85FB1DAED2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5051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D7C1CFB-7ABA-467A-9222-CB3573B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E957-9A2B-4636-9DB6-C95BCA4D5151}" type="datetimeFigureOut">
              <a:rPr lang="nb-NO" smtClean="0"/>
              <a:t>22.02.2022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9DC0DBC-F0FA-498C-852F-16E7F225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B389B07-0A09-4090-9958-5816B716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42BD-A15C-45F4-B0FD-85FB1DAED2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162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EC8A7C-CE21-47AB-AF27-B83D98A4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895661-F24F-48B5-B1C8-1E6EE8006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27AE24B-912A-4CE2-BC0B-B03A21C4E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667A0C1-5B75-48BB-B37F-502511BE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E957-9A2B-4636-9DB6-C95BCA4D5151}" type="datetimeFigureOut">
              <a:rPr lang="nb-NO" smtClean="0"/>
              <a:t>22.02.2022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08C0DB8-40F1-4480-A42D-11264CA3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3C12FB7-42AD-4FD6-99D6-6A26D630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42BD-A15C-45F4-B0FD-85FB1DAED2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3450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CE757-7378-4494-A1D4-40390213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975A72F-A06B-4C9A-819A-E77297F0D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724D09B-5D97-4FA8-8556-F8021E569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410A7D0-D08C-4CD9-8840-5B7481B0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E957-9A2B-4636-9DB6-C95BCA4D5151}" type="datetimeFigureOut">
              <a:rPr lang="nb-NO" smtClean="0"/>
              <a:t>22.02.2022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4D5D209-AC78-4E5C-A9DD-23D75887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64BF187-B9DD-42B5-8D20-5144D825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42BD-A15C-45F4-B0FD-85FB1DAED2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4031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2B6DE6-9861-451A-AE06-76203F73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F40CEE5-D95C-46E0-91D7-9650557B2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C249581-BBC2-4293-8A40-0A26280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E957-9A2B-4636-9DB6-C95BCA4D5151}" type="datetimeFigureOut">
              <a:rPr lang="nb-NO" smtClean="0"/>
              <a:t>22.02.2022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8FFD07-D826-4B55-92FD-6FF9FDD1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F02908-6EE2-48E1-8F29-41E7395C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42BD-A15C-45F4-B0FD-85FB1DAED2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26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838200" y="1892135"/>
            <a:ext cx="10515600" cy="356439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49180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295F102-1BBA-4F7D-A1C0-89C04E8EA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DC49D9E-01A6-4BC9-A792-A4D6B23B7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5F2B6A-523C-4A5A-9AAB-6D4FE1CB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E957-9A2B-4636-9DB6-C95BCA4D5151}" type="datetimeFigureOut">
              <a:rPr lang="nb-NO" smtClean="0"/>
              <a:t>22.02.2022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D22D81-B20E-4C65-872B-FEE39227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C52E09-C392-4CD3-AD06-954C9D35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42BD-A15C-45F4-B0FD-85FB1DAED2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4716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 2 spal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925" y="1873662"/>
            <a:ext cx="3952875" cy="356439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966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quarter" idx="15"/>
          </p:nvPr>
        </p:nvSpPr>
        <p:spPr>
          <a:xfrm>
            <a:off x="838200" y="1873662"/>
            <a:ext cx="6296025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529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 2 spal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quarter" idx="15" hasCustomPrompt="1"/>
          </p:nvPr>
        </p:nvSpPr>
        <p:spPr>
          <a:xfrm>
            <a:off x="6232850" y="1892135"/>
            <a:ext cx="5120950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 err="1"/>
              <a:t>redje</a:t>
            </a:r>
            <a:r>
              <a:rPr lang="nb-NO"/>
              <a:t>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6A173FF9-9E7D-4D6F-9FC8-7799B690E3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892135"/>
            <a:ext cx="5120951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87582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oppstilling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4" r="39290" b="93788"/>
          <a:stretch/>
        </p:blipFill>
        <p:spPr>
          <a:xfrm>
            <a:off x="11167713" y="-123393"/>
            <a:ext cx="1055987" cy="1056117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815413" y="1700808"/>
            <a:ext cx="10945216" cy="4416491"/>
          </a:xfrm>
        </p:spPr>
        <p:txBody>
          <a:bodyPr anchor="t">
            <a:normAutofit/>
          </a:bodyPr>
          <a:lstStyle>
            <a:lvl1pPr marL="480472" indent="-245527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133" b="0" baseline="0">
                <a:latin typeface="Georgia" panose="02040502050405020303" pitchFamily="18" charset="0"/>
              </a:defRPr>
            </a:lvl1pPr>
            <a:lvl2pPr marL="715415" indent="-234945">
              <a:buFont typeface="Arial" panose="020B0604020202020204" pitchFamily="34" charset="0"/>
              <a:buChar char="-"/>
              <a:defRPr sz="1867">
                <a:latin typeface="Georgia" panose="02040502050405020303" pitchFamily="18" charset="0"/>
              </a:defRPr>
            </a:lvl2pPr>
            <a:lvl3pPr marL="833946" indent="-118530">
              <a:buFont typeface="Roboto" panose="02000000000000000000" pitchFamily="2" charset="0"/>
              <a:buChar char="-"/>
              <a:defRPr sz="1600" baseline="0">
                <a:latin typeface="Georgia" panose="02040502050405020303" pitchFamily="18" charset="0"/>
              </a:defRPr>
            </a:lvl3pPr>
            <a:lvl4pPr marL="958827" indent="-124881">
              <a:buFont typeface="Arial" panose="020B0604020202020204" pitchFamily="34" charset="0"/>
              <a:buChar char="-"/>
              <a:defRPr sz="1467">
                <a:latin typeface="Georgia" panose="02040502050405020303" pitchFamily="18" charset="0"/>
              </a:defRPr>
            </a:lvl4pPr>
            <a:lvl5pPr marL="1077357" indent="-118530">
              <a:buFont typeface="Arial" panose="020B0604020202020204" pitchFamily="34" charset="0"/>
              <a:buChar char="-"/>
              <a:defRPr sz="1333">
                <a:latin typeface="Georgia" panose="02040502050405020303" pitchFamily="18" charset="0"/>
              </a:defRPr>
            </a:lvl5pPr>
          </a:lstStyle>
          <a:p>
            <a:pPr lvl="0"/>
            <a:r>
              <a:rPr lang="nb-NO"/>
              <a:t>Punkt (nivå 1)</a:t>
            </a:r>
          </a:p>
          <a:p>
            <a:pPr lvl="1"/>
            <a:r>
              <a:rPr lang="nb-NO"/>
              <a:t>Punkt (nivå 2)</a:t>
            </a:r>
          </a:p>
          <a:p>
            <a:pPr lvl="2"/>
            <a:r>
              <a:rPr lang="nb-NO"/>
              <a:t>Punkt (nivå 3)</a:t>
            </a:r>
          </a:p>
          <a:p>
            <a:pPr lvl="3"/>
            <a:r>
              <a:rPr lang="nb-NO"/>
              <a:t>Punkt (nivå 4)</a:t>
            </a:r>
          </a:p>
          <a:p>
            <a:pPr lvl="4"/>
            <a:r>
              <a:rPr lang="nb-NO"/>
              <a:t>Punkt (nivå 5)</a:t>
            </a:r>
          </a:p>
        </p:txBody>
      </p:sp>
      <p:sp>
        <p:nvSpPr>
          <p:cNvPr id="3" name="Rektangel 2"/>
          <p:cNvSpPr/>
          <p:nvPr userDrawn="1"/>
        </p:nvSpPr>
        <p:spPr>
          <a:xfrm>
            <a:off x="239349" y="6405331"/>
            <a:ext cx="11809312" cy="33600"/>
          </a:xfrm>
          <a:prstGeom prst="rect">
            <a:avLst/>
          </a:prstGeom>
          <a:gradFill flip="none" rotWithShape="1">
            <a:gsLst>
              <a:gs pos="0">
                <a:srgbClr val="97D700"/>
              </a:gs>
              <a:gs pos="50000">
                <a:srgbClr val="0EAF78"/>
              </a:gs>
              <a:gs pos="100000">
                <a:srgbClr val="0020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nb-NO" sz="2400"/>
          </a:p>
        </p:txBody>
      </p:sp>
      <p:sp>
        <p:nvSpPr>
          <p:cNvPr id="10" name="Plassholder for bunntekst 4"/>
          <p:cNvSpPr txBox="1">
            <a:spLocks/>
          </p:cNvSpPr>
          <p:nvPr userDrawn="1"/>
        </p:nvSpPr>
        <p:spPr>
          <a:xfrm>
            <a:off x="8187861" y="6405331"/>
            <a:ext cx="3860800" cy="365125"/>
          </a:xfrm>
          <a:prstGeom prst="rect">
            <a:avLst/>
          </a:prstGeom>
        </p:spPr>
        <p:txBody>
          <a:bodyPr vert="horz" lIns="121920" tIns="0" rIns="0" bIns="60960" rtlCol="0" anchor="ctr"/>
          <a:lstStyle>
            <a:defPPr>
              <a:defRPr lang="nb-NO"/>
            </a:defPPr>
            <a:lvl1pPr marL="0" algn="r" defTabSz="914400" rtl="0" eaLnBrk="1" latinLnBrk="0" hangingPunct="1">
              <a:defRPr sz="700" kern="1200">
                <a:solidFill>
                  <a:srgbClr val="00205B"/>
                </a:solidFill>
                <a:latin typeface="Georgia" panose="02040502050405020303" pitchFamily="18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933"/>
              <a:t>Nasjonal kommunikasjonsmyndighet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15413" y="557808"/>
            <a:ext cx="9793088" cy="104698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/>
          <p:cNvSpPr txBox="1">
            <a:spLocks/>
          </p:cNvSpPr>
          <p:nvPr userDrawn="1"/>
        </p:nvSpPr>
        <p:spPr>
          <a:xfrm>
            <a:off x="239350" y="6405331"/>
            <a:ext cx="1344149" cy="365125"/>
          </a:xfrm>
          <a:prstGeom prst="rect">
            <a:avLst/>
          </a:prstGeom>
        </p:spPr>
        <p:txBody>
          <a:bodyPr vert="horz" lIns="0" tIns="0" rIns="0" bIns="60960" rtlCol="0" anchor="ctr"/>
          <a:lstStyle>
            <a:defPPr>
              <a:defRPr lang="nb-NO"/>
            </a:defPPr>
            <a:lvl1pPr marL="0" algn="r" defTabSz="914400" rtl="0" eaLnBrk="1" latinLnBrk="0" hangingPunct="1">
              <a:defRPr sz="700" kern="1200">
                <a:solidFill>
                  <a:srgbClr val="00205B"/>
                </a:solidFill>
                <a:latin typeface="Georgia" panose="02040502050405020303" pitchFamily="18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64752C7-66D6-4A88-B7DC-00EC69D1C8E4}" type="slidenum">
              <a:rPr lang="nb-NO" sz="933" smtClean="0"/>
              <a:t>‹#›</a:t>
            </a:fld>
            <a:endParaRPr lang="nb-NO" sz="933"/>
          </a:p>
        </p:txBody>
      </p:sp>
    </p:spTree>
    <p:extLst>
      <p:ext uri="{BB962C8B-B14F-4D97-AF65-F5344CB8AC3E}">
        <p14:creationId xmlns:p14="http://schemas.microsoft.com/office/powerpoint/2010/main" val="1775093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bbel punktop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4" r="39290" b="93788"/>
          <a:stretch/>
        </p:blipFill>
        <p:spPr>
          <a:xfrm>
            <a:off x="11167713" y="-123393"/>
            <a:ext cx="1055987" cy="1056117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815414" y="1700808"/>
            <a:ext cx="5088565" cy="4416491"/>
          </a:xfrm>
        </p:spPr>
        <p:txBody>
          <a:bodyPr anchor="t">
            <a:normAutofit/>
          </a:bodyPr>
          <a:lstStyle>
            <a:lvl1pPr marL="480472" indent="-245527">
              <a:buFont typeface="Arial" panose="020B0604020202020204" pitchFamily="34" charset="0"/>
              <a:buChar char="•"/>
              <a:defRPr sz="2133" b="0" baseline="0">
                <a:latin typeface="Georgia" panose="02040502050405020303" pitchFamily="18" charset="0"/>
              </a:defRPr>
            </a:lvl1pPr>
            <a:lvl2pPr marL="715415" indent="-234945">
              <a:buFont typeface="Arial" panose="020B0604020202020204" pitchFamily="34" charset="0"/>
              <a:buChar char="-"/>
              <a:defRPr sz="1867">
                <a:latin typeface="Georgia" panose="02040502050405020303" pitchFamily="18" charset="0"/>
              </a:defRPr>
            </a:lvl2pPr>
            <a:lvl3pPr marL="833946" indent="-118530">
              <a:buFont typeface="Roboto" panose="02000000000000000000" pitchFamily="2" charset="0"/>
              <a:buChar char="-"/>
              <a:defRPr sz="1600" baseline="0">
                <a:latin typeface="Georgia" panose="02040502050405020303" pitchFamily="18" charset="0"/>
              </a:defRPr>
            </a:lvl3pPr>
            <a:lvl4pPr marL="958827" indent="-124881">
              <a:buFont typeface="Arial" panose="020B0604020202020204" pitchFamily="34" charset="0"/>
              <a:buChar char="-"/>
              <a:defRPr sz="1467">
                <a:latin typeface="Georgia" panose="02040502050405020303" pitchFamily="18" charset="0"/>
              </a:defRPr>
            </a:lvl4pPr>
            <a:lvl5pPr marL="1077357" indent="-118530">
              <a:buFont typeface="Arial" panose="020B0604020202020204" pitchFamily="34" charset="0"/>
              <a:buChar char="-"/>
              <a:defRPr sz="1333">
                <a:latin typeface="Georgia" panose="02040502050405020303" pitchFamily="18" charset="0"/>
              </a:defRPr>
            </a:lvl5pPr>
          </a:lstStyle>
          <a:p>
            <a:pPr lvl="0"/>
            <a:r>
              <a:rPr lang="nb-NO"/>
              <a:t>Punkt (nivå 1)</a:t>
            </a:r>
          </a:p>
          <a:p>
            <a:pPr lvl="1"/>
            <a:r>
              <a:rPr lang="nb-NO"/>
              <a:t>Punkt (nivå 2)</a:t>
            </a:r>
          </a:p>
          <a:p>
            <a:pPr lvl="2"/>
            <a:r>
              <a:rPr lang="nb-NO"/>
              <a:t>Punkt (nivå 3)</a:t>
            </a:r>
          </a:p>
          <a:p>
            <a:pPr lvl="3"/>
            <a:r>
              <a:rPr lang="nb-NO"/>
              <a:t>Punkt (nivå 4)</a:t>
            </a:r>
          </a:p>
          <a:p>
            <a:pPr lvl="4"/>
            <a:r>
              <a:rPr lang="nb-NO"/>
              <a:t>Punkt (nivå 5)</a:t>
            </a:r>
          </a:p>
        </p:txBody>
      </p:sp>
      <p:sp>
        <p:nvSpPr>
          <p:cNvPr id="3" name="Rektangel 2"/>
          <p:cNvSpPr/>
          <p:nvPr userDrawn="1"/>
        </p:nvSpPr>
        <p:spPr>
          <a:xfrm>
            <a:off x="239349" y="6405331"/>
            <a:ext cx="11809312" cy="33600"/>
          </a:xfrm>
          <a:prstGeom prst="rect">
            <a:avLst/>
          </a:prstGeom>
          <a:gradFill flip="none" rotWithShape="1">
            <a:gsLst>
              <a:gs pos="0">
                <a:srgbClr val="97D700"/>
              </a:gs>
              <a:gs pos="50000">
                <a:srgbClr val="0EAF78"/>
              </a:gs>
              <a:gs pos="100000">
                <a:srgbClr val="0020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nb-NO" sz="2400"/>
          </a:p>
        </p:txBody>
      </p:sp>
      <p:sp>
        <p:nvSpPr>
          <p:cNvPr id="10" name="Plassholder for bunntekst 4"/>
          <p:cNvSpPr txBox="1">
            <a:spLocks/>
          </p:cNvSpPr>
          <p:nvPr userDrawn="1"/>
        </p:nvSpPr>
        <p:spPr>
          <a:xfrm>
            <a:off x="8187861" y="6405331"/>
            <a:ext cx="3860800" cy="365125"/>
          </a:xfrm>
          <a:prstGeom prst="rect">
            <a:avLst/>
          </a:prstGeom>
        </p:spPr>
        <p:txBody>
          <a:bodyPr vert="horz" lIns="121920" tIns="0" rIns="0" bIns="60960" rtlCol="0" anchor="ctr"/>
          <a:lstStyle>
            <a:defPPr>
              <a:defRPr lang="nb-NO"/>
            </a:defPPr>
            <a:lvl1pPr marL="0" algn="r" defTabSz="914400" rtl="0" eaLnBrk="1" latinLnBrk="0" hangingPunct="1">
              <a:defRPr sz="700" kern="1200">
                <a:solidFill>
                  <a:srgbClr val="00205B"/>
                </a:solidFill>
                <a:latin typeface="Georgia" panose="02040502050405020303" pitchFamily="18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933"/>
              <a:t>Nasjonal kommunikasjonsmyndighet</a:t>
            </a:r>
          </a:p>
        </p:txBody>
      </p:sp>
      <p:sp>
        <p:nvSpPr>
          <p:cNvPr id="8" name="Plassholder f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700808"/>
            <a:ext cx="5088565" cy="4416491"/>
          </a:xfrm>
        </p:spPr>
        <p:txBody>
          <a:bodyPr anchor="t">
            <a:normAutofit/>
          </a:bodyPr>
          <a:lstStyle>
            <a:lvl1pPr marL="480472" indent="-245527">
              <a:buFont typeface="Arial" panose="020B0604020202020204" pitchFamily="34" charset="0"/>
              <a:buChar char="•"/>
              <a:defRPr sz="2133" b="0" baseline="0">
                <a:latin typeface="Georgia" panose="02040502050405020303" pitchFamily="18" charset="0"/>
              </a:defRPr>
            </a:lvl1pPr>
            <a:lvl2pPr marL="715415" indent="-234945">
              <a:buFont typeface="Arial" panose="020B0604020202020204" pitchFamily="34" charset="0"/>
              <a:buChar char="-"/>
              <a:defRPr sz="1867">
                <a:latin typeface="Georgia" panose="02040502050405020303" pitchFamily="18" charset="0"/>
              </a:defRPr>
            </a:lvl2pPr>
            <a:lvl3pPr marL="833946" indent="-118530">
              <a:buFont typeface="Roboto" panose="02000000000000000000" pitchFamily="2" charset="0"/>
              <a:buChar char="-"/>
              <a:defRPr sz="1600" baseline="0">
                <a:latin typeface="Georgia" panose="02040502050405020303" pitchFamily="18" charset="0"/>
              </a:defRPr>
            </a:lvl3pPr>
            <a:lvl4pPr marL="958827" indent="-124881">
              <a:buFont typeface="Arial" panose="020B0604020202020204" pitchFamily="34" charset="0"/>
              <a:buChar char="-"/>
              <a:defRPr sz="1467">
                <a:latin typeface="Georgia" panose="02040502050405020303" pitchFamily="18" charset="0"/>
              </a:defRPr>
            </a:lvl4pPr>
            <a:lvl5pPr marL="1077357" indent="-118530">
              <a:buFont typeface="Arial" panose="020B0604020202020204" pitchFamily="34" charset="0"/>
              <a:buChar char="-"/>
              <a:defRPr sz="1333">
                <a:latin typeface="Georgia" panose="02040502050405020303" pitchFamily="18" charset="0"/>
              </a:defRPr>
            </a:lvl5pPr>
          </a:lstStyle>
          <a:p>
            <a:pPr lvl="0"/>
            <a:r>
              <a:rPr lang="nb-NO"/>
              <a:t>Punkt (nivå 1)</a:t>
            </a:r>
          </a:p>
          <a:p>
            <a:pPr lvl="1"/>
            <a:r>
              <a:rPr lang="nb-NO"/>
              <a:t>Punkt (nivå 2)</a:t>
            </a:r>
          </a:p>
          <a:p>
            <a:pPr lvl="2"/>
            <a:r>
              <a:rPr lang="nb-NO"/>
              <a:t>Punkt (nivå 3)</a:t>
            </a:r>
          </a:p>
          <a:p>
            <a:pPr lvl="3"/>
            <a:r>
              <a:rPr lang="nb-NO"/>
              <a:t>Punkt (nivå 4)</a:t>
            </a:r>
          </a:p>
          <a:p>
            <a:pPr lvl="4"/>
            <a:r>
              <a:rPr lang="nb-NO"/>
              <a:t>Punkt (nivå 5)</a:t>
            </a:r>
          </a:p>
        </p:txBody>
      </p:sp>
      <p:sp>
        <p:nvSpPr>
          <p:cNvPr id="19" name="Tit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1" name="Plassholder for bunntekst 4"/>
          <p:cNvSpPr txBox="1">
            <a:spLocks/>
          </p:cNvSpPr>
          <p:nvPr userDrawn="1"/>
        </p:nvSpPr>
        <p:spPr>
          <a:xfrm>
            <a:off x="239350" y="6405331"/>
            <a:ext cx="1344149" cy="365125"/>
          </a:xfrm>
          <a:prstGeom prst="rect">
            <a:avLst/>
          </a:prstGeom>
        </p:spPr>
        <p:txBody>
          <a:bodyPr vert="horz" lIns="0" tIns="0" rIns="0" bIns="60960" rtlCol="0" anchor="ctr"/>
          <a:lstStyle>
            <a:defPPr>
              <a:defRPr lang="nb-NO"/>
            </a:defPPr>
            <a:lvl1pPr marL="0" algn="r" defTabSz="914400" rtl="0" eaLnBrk="1" latinLnBrk="0" hangingPunct="1">
              <a:defRPr sz="700" kern="1200">
                <a:solidFill>
                  <a:srgbClr val="00205B"/>
                </a:solidFill>
                <a:latin typeface="Georgia" panose="02040502050405020303" pitchFamily="18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64752C7-66D6-4A88-B7DC-00EC69D1C8E4}" type="slidenum">
              <a:rPr lang="nb-NO" sz="933" smtClean="0"/>
              <a:t>‹#›</a:t>
            </a:fld>
            <a:endParaRPr lang="nb-NO" sz="933"/>
          </a:p>
        </p:txBody>
      </p:sp>
    </p:spTree>
    <p:extLst>
      <p:ext uri="{BB962C8B-B14F-4D97-AF65-F5344CB8AC3E}">
        <p14:creationId xmlns:p14="http://schemas.microsoft.com/office/powerpoint/2010/main" val="328726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92135"/>
            <a:ext cx="3952875" cy="356439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quarter" idx="15"/>
          </p:nvPr>
        </p:nvSpPr>
        <p:spPr>
          <a:xfrm>
            <a:off x="5057775" y="1892135"/>
            <a:ext cx="6296025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7248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925" y="1873662"/>
            <a:ext cx="3952875" cy="356439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966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quarter" idx="15"/>
          </p:nvPr>
        </p:nvSpPr>
        <p:spPr>
          <a:xfrm>
            <a:off x="838200" y="1873662"/>
            <a:ext cx="6296025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0601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quarter" idx="15" hasCustomPrompt="1"/>
          </p:nvPr>
        </p:nvSpPr>
        <p:spPr>
          <a:xfrm>
            <a:off x="6232850" y="1892135"/>
            <a:ext cx="5120950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 err="1"/>
              <a:t>redje</a:t>
            </a:r>
            <a:r>
              <a:rPr lang="nb-NO"/>
              <a:t>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6A173FF9-9E7D-4D6F-9FC8-7799B690E3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892135"/>
            <a:ext cx="5120951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6313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BCA700-E822-8546-BA53-CAD38152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52" y="4192876"/>
            <a:ext cx="2893291" cy="112236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24768D3A-B4C6-4846-93C7-5FD37A328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702" y="4206586"/>
            <a:ext cx="2894012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1C6F9580-4146-5B4D-9F2D-B0FE9E7AD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6473" y="4197350"/>
            <a:ext cx="2894013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tekst 24">
            <a:extLst>
              <a:ext uri="{FF2B5EF4-FFF2-40B4-BE49-F238E27FC236}">
                <a16:creationId xmlns:a16="http://schemas.microsoft.com/office/drawing/2014/main" id="{3209E090-8181-0247-8175-FD2288F857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652" y="3756602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tekst 24">
            <a:extLst>
              <a:ext uri="{FF2B5EF4-FFF2-40B4-BE49-F238E27FC236}">
                <a16:creationId xmlns:a16="http://schemas.microsoft.com/office/drawing/2014/main" id="{B3DDC085-2F7A-1941-9FC5-0F891B697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702" y="3756313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tekst 24">
            <a:extLst>
              <a:ext uri="{FF2B5EF4-FFF2-40B4-BE49-F238E27FC236}">
                <a16:creationId xmlns:a16="http://schemas.microsoft.com/office/drawing/2014/main" id="{D12C300D-76CB-DE4E-AB53-CF4F3A56A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26182" y="3756312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Plassholder for bilde 28">
            <a:extLst>
              <a:ext uri="{FF2B5EF4-FFF2-40B4-BE49-F238E27FC236}">
                <a16:creationId xmlns:a16="http://schemas.microsoft.com/office/drawing/2014/main" id="{9D901454-00EF-F941-9DEF-C912F468EC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931" y="764163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0" name="Plassholder for bilde 28">
            <a:extLst>
              <a:ext uri="{FF2B5EF4-FFF2-40B4-BE49-F238E27FC236}">
                <a16:creationId xmlns:a16="http://schemas.microsoft.com/office/drawing/2014/main" id="{20746FCF-CD86-9E40-8268-311A3B27A9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8702" y="794039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1" name="Plassholder for bilde 28">
            <a:extLst>
              <a:ext uri="{FF2B5EF4-FFF2-40B4-BE49-F238E27FC236}">
                <a16:creationId xmlns:a16="http://schemas.microsoft.com/office/drawing/2014/main" id="{0BDCBDE5-9EC4-1F42-A694-F170EEB596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6182" y="789564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3868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35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706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B608A84-4715-4F48-B249-2305DA8536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5402" y="1313187"/>
            <a:ext cx="4261196" cy="355240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590"/>
            <a:ext cx="3448050" cy="19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9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Innhold fjell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C59765E-396A-234B-B910-5C418AA3B4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AA10382-91D6-1F45-B31F-DC26C0E6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956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BCA700-E822-8546-BA53-CAD38152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6859"/>
            <a:ext cx="10515600" cy="411814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D241DAB-ED64-774C-94BB-F3585F5A8F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5767" y="5930703"/>
            <a:ext cx="1963274" cy="8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2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2004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4CCE55-90BB-6640-8F42-8512B2E6B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1700"/>
            <a:ext cx="10515600" cy="356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0" y="5952680"/>
            <a:ext cx="12192000" cy="914556"/>
          </a:xfrm>
          <a:prstGeom prst="rect">
            <a:avLst/>
          </a:prstGeom>
          <a:solidFill>
            <a:srgbClr val="00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6019199"/>
            <a:ext cx="2009775" cy="8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2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9" r:id="rId2"/>
    <p:sldLayoutId id="2147483671" r:id="rId3"/>
    <p:sldLayoutId id="2147483672" r:id="rId4"/>
    <p:sldLayoutId id="2147483674" r:id="rId5"/>
    <p:sldLayoutId id="2147483670" r:id="rId6"/>
    <p:sldLayoutId id="2147483673" r:id="rId7"/>
    <p:sldLayoutId id="2147483678" r:id="rId8"/>
    <p:sldLayoutId id="2147483675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74F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74F"/>
        </a:buClr>
        <a:buSzPct val="13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5EB8EFC-5DAA-42A5-95E9-C3FB01E0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7F6BC90-C447-4FCA-BAB2-9DA71F1D4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4180A33-9426-4FBB-B632-B9A569C5C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7E957-9A2B-4636-9DB6-C95BCA4D5151}" type="datetimeFigureOut">
              <a:rPr lang="nb-NO" smtClean="0"/>
              <a:t>22.02.2022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056D31-C264-440C-9262-A6675CD77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A9C67E-1783-4B6C-9735-7FAC91816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142BD-A15C-45F4-B0FD-85FB1DAED2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633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kom.no/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issuu.com/osigraf/docs/nkom-bredb_ndsutbygging?fr=sNjIyODE5NDEyN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feedbackr.ch/share.html#/@/2UHC2G59AFK39FX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nlandsgis.no/IFK/bredband/registrering" TargetMode="External"/><Relationship Id="rId3" Type="http://schemas.openxmlformats.org/officeDocument/2006/relationships/image" Target="../media/image40.png"/><Relationship Id="rId7" Type="http://schemas.openxmlformats.org/officeDocument/2006/relationships/hyperlink" Target="https://www.innlandsgis.no/IFK/bredband/bredbandoversikt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nnlandsgis.no/IFK/bredband/bredbandinnsyn.html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932185"/>
            <a:ext cx="10515600" cy="1054100"/>
          </a:xfrm>
        </p:spPr>
        <p:txBody>
          <a:bodyPr>
            <a:normAutofit/>
          </a:bodyPr>
          <a:lstStyle/>
          <a:p>
            <a:r>
              <a:rPr lang="nb-NO">
                <a:latin typeface="Roboto"/>
                <a:ea typeface="Roboto"/>
                <a:cs typeface="Arial"/>
              </a:rPr>
              <a:t>Status bredbånd i Hamar Regionen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838200" y="3275210"/>
            <a:ext cx="10515600" cy="1250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latin typeface="Roboto"/>
                <a:ea typeface="Roboto"/>
                <a:cs typeface="Arial"/>
              </a:rPr>
              <a:t>Egil Langseth og Marianne </a:t>
            </a:r>
            <a:r>
              <a:rPr lang="nb-NO" err="1">
                <a:latin typeface="Roboto"/>
                <a:ea typeface="Roboto"/>
                <a:cs typeface="Arial"/>
              </a:rPr>
              <a:t>Fjelltveit</a:t>
            </a:r>
            <a:endParaRPr lang="nb-NO">
              <a:latin typeface="Roboto"/>
              <a:ea typeface="Roboto"/>
              <a:cs typeface="Arial"/>
            </a:endParaRPr>
          </a:p>
          <a:p>
            <a:r>
              <a:rPr lang="nb-NO">
                <a:latin typeface="Roboto"/>
                <a:ea typeface="Roboto"/>
                <a:cs typeface="Arial"/>
              </a:rPr>
              <a:t>Bredbåndsrådgivere fylkeskommunen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8985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F41C79A-50A6-45B4-824D-5E985C62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79" y="99431"/>
            <a:ext cx="10515600" cy="1054100"/>
          </a:xfrm>
        </p:spPr>
        <p:txBody>
          <a:bodyPr/>
          <a:lstStyle/>
          <a:p>
            <a:r>
              <a:rPr lang="nb-NO"/>
              <a:t>Dekning per kommune – 100 Mbit/s</a:t>
            </a: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B67FD3F4-8AFC-46EA-BCB8-28C44BD4E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461616"/>
              </p:ext>
            </p:extLst>
          </p:nvPr>
        </p:nvGraphicFramePr>
        <p:xfrm>
          <a:off x="757279" y="1100534"/>
          <a:ext cx="4905326" cy="4773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6942">
                  <a:extLst>
                    <a:ext uri="{9D8B030D-6E8A-4147-A177-3AD203B41FA5}">
                      <a16:colId xmlns:a16="http://schemas.microsoft.com/office/drawing/2014/main" val="490154649"/>
                    </a:ext>
                  </a:extLst>
                </a:gridCol>
                <a:gridCol w="805875">
                  <a:extLst>
                    <a:ext uri="{9D8B030D-6E8A-4147-A177-3AD203B41FA5}">
                      <a16:colId xmlns:a16="http://schemas.microsoft.com/office/drawing/2014/main" val="2625423742"/>
                    </a:ext>
                  </a:extLst>
                </a:gridCol>
                <a:gridCol w="805875">
                  <a:extLst>
                    <a:ext uri="{9D8B030D-6E8A-4147-A177-3AD203B41FA5}">
                      <a16:colId xmlns:a16="http://schemas.microsoft.com/office/drawing/2014/main" val="1162655268"/>
                    </a:ext>
                  </a:extLst>
                </a:gridCol>
                <a:gridCol w="1506634">
                  <a:extLst>
                    <a:ext uri="{9D8B030D-6E8A-4147-A177-3AD203B41FA5}">
                      <a16:colId xmlns:a16="http://schemas.microsoft.com/office/drawing/2014/main" val="3137546401"/>
                    </a:ext>
                  </a:extLst>
                </a:gridCol>
              </a:tblGrid>
              <a:tr h="179918">
                <a:tc gridSpan="3"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Dekning på kommunenivå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2624349074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Kommune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>
                          <a:effectLst/>
                        </a:rPr>
                        <a:t>≥ 30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>
                          <a:effectLst/>
                        </a:rPr>
                        <a:t>≥ 100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u="none" strike="noStrike">
                          <a:effectLst/>
                        </a:rPr>
                        <a:t>Dekning inkludert pågående prosjekter med offentlig tilskudd</a:t>
                      </a: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2806870769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ALVDAL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104 %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502696267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DOVRE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95 %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2520865560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EIDSKOG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86 %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252825809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ELVERUM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96 %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77888377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ENGERDAL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71 %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3589030938"/>
                  </a:ext>
                </a:extLst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ETNEDAL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96 %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85 %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86 %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1954768311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FOLLDAL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solidFill>
                            <a:srgbClr val="FF0000"/>
                          </a:solidFill>
                          <a:effectLst/>
                        </a:rPr>
                        <a:t>133 %</a:t>
                      </a:r>
                      <a:endParaRPr lang="nb-NO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596583651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GAUSDAL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82 %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3289056845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GJØVIK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104 %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1182950156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GRAN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65 %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72 %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359833724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GRUE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91 %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1423695171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HAMAR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102 %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2533899638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KONGSVINGER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94 %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82 %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91 %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3971660231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LESJA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solidFill>
                            <a:srgbClr val="FF0000"/>
                          </a:solidFill>
                          <a:effectLst/>
                        </a:rPr>
                        <a:t>119 %</a:t>
                      </a:r>
                      <a:endParaRPr lang="nb-NO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3157564056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LILLEHAMMER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86 %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86 %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3814792528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LOM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82 %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101 %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3401520386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LØTEN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91 %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1552542491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NORD-AURDAL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72 %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84 %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2114277911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NORD-FRON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76 %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81 %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2798710464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NORD-ODAL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91 %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72 %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1733522297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NORDRE LAND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95 %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solidFill>
                            <a:srgbClr val="FF0000"/>
                          </a:solidFill>
                          <a:effectLst/>
                        </a:rPr>
                        <a:t>116 %</a:t>
                      </a:r>
                      <a:endParaRPr lang="nb-NO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3646622783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OS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solidFill>
                            <a:srgbClr val="FF0000"/>
                          </a:solidFill>
                          <a:effectLst/>
                        </a:rPr>
                        <a:t>121 %</a:t>
                      </a:r>
                      <a:endParaRPr lang="nb-NO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3359097814"/>
                  </a:ext>
                </a:extLst>
              </a:tr>
              <a:tr h="17991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RENDALEN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75 %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1184837965"/>
                  </a:ext>
                </a:extLst>
              </a:tr>
            </a:tbl>
          </a:graphicData>
        </a:graphic>
      </p:graphicFrame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0930CA26-D3B4-4258-B175-06C5E255A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72136"/>
              </p:ext>
            </p:extLst>
          </p:nvPr>
        </p:nvGraphicFramePr>
        <p:xfrm>
          <a:off x="6089754" y="1086787"/>
          <a:ext cx="4760735" cy="4822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4270">
                  <a:extLst>
                    <a:ext uri="{9D8B030D-6E8A-4147-A177-3AD203B41FA5}">
                      <a16:colId xmlns:a16="http://schemas.microsoft.com/office/drawing/2014/main" val="490154649"/>
                    </a:ext>
                  </a:extLst>
                </a:gridCol>
                <a:gridCol w="782120">
                  <a:extLst>
                    <a:ext uri="{9D8B030D-6E8A-4147-A177-3AD203B41FA5}">
                      <a16:colId xmlns:a16="http://schemas.microsoft.com/office/drawing/2014/main" val="2625423742"/>
                    </a:ext>
                  </a:extLst>
                </a:gridCol>
                <a:gridCol w="786983">
                  <a:extLst>
                    <a:ext uri="{9D8B030D-6E8A-4147-A177-3AD203B41FA5}">
                      <a16:colId xmlns:a16="http://schemas.microsoft.com/office/drawing/2014/main" val="1162655268"/>
                    </a:ext>
                  </a:extLst>
                </a:gridCol>
                <a:gridCol w="1457362">
                  <a:extLst>
                    <a:ext uri="{9D8B030D-6E8A-4147-A177-3AD203B41FA5}">
                      <a16:colId xmlns:a16="http://schemas.microsoft.com/office/drawing/2014/main" val="3137546401"/>
                    </a:ext>
                  </a:extLst>
                </a:gridCol>
              </a:tblGrid>
              <a:tr h="1776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Dekning på kommunenivå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2624349074"/>
                  </a:ext>
                </a:extLst>
              </a:tr>
              <a:tr h="60585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Kommune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>
                          <a:effectLst/>
                        </a:rPr>
                        <a:t>≥ 30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>
                          <a:effectLst/>
                        </a:rPr>
                        <a:t>≥ 100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000" b="1" i="0" u="none" strike="noStrike" noProof="0">
                          <a:effectLst/>
                          <a:latin typeface="Arial"/>
                        </a:rPr>
                        <a:t>Dekning inkludert pågående prosjekter med offentlig tilskudd</a:t>
                      </a: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2806870769"/>
                  </a:ext>
                </a:extLst>
              </a:tr>
              <a:tr h="17767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RINGEBU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94 %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3939576920"/>
                  </a:ext>
                </a:extLst>
              </a:tr>
              <a:tr h="17767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RINGSAKER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94 %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81 %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85 %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4253994453"/>
                  </a:ext>
                </a:extLst>
              </a:tr>
              <a:tr h="17767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SEL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96 %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102 %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3905306078"/>
                  </a:ext>
                </a:extLst>
              </a:tr>
              <a:tr h="17767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SKJÅK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91 %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592671516"/>
                  </a:ext>
                </a:extLst>
              </a:tr>
              <a:tr h="1715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STANGE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96 %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84 %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3188163248"/>
                  </a:ext>
                </a:extLst>
              </a:tr>
              <a:tr h="17767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STOR-ELVDAL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3820414601"/>
                  </a:ext>
                </a:extLst>
              </a:tr>
              <a:tr h="1715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SØNDRE LAND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94 %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2388371414"/>
                  </a:ext>
                </a:extLst>
              </a:tr>
              <a:tr h="17767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SØR-AURDAL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96 %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85 %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2388072690"/>
                  </a:ext>
                </a:extLst>
              </a:tr>
              <a:tr h="1715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SØR-FRON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95 %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84 %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3593240018"/>
                  </a:ext>
                </a:extLst>
              </a:tr>
              <a:tr h="17767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SØR-ODAL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3127783912"/>
                  </a:ext>
                </a:extLst>
              </a:tr>
              <a:tr h="17767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TOLGA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102 %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1015229886"/>
                  </a:ext>
                </a:extLst>
              </a:tr>
              <a:tr h="17767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TRYSIL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91 %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105 %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2828800859"/>
                  </a:ext>
                </a:extLst>
              </a:tr>
              <a:tr h="1715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TYNSET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282214300"/>
                  </a:ext>
                </a:extLst>
              </a:tr>
              <a:tr h="17767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VANG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2463111052"/>
                  </a:ext>
                </a:extLst>
              </a:tr>
              <a:tr h="1715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VESTRE SLIDRE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96 %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3289243631"/>
                  </a:ext>
                </a:extLst>
              </a:tr>
              <a:tr h="17767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VESTRE TOTEN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92 %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85 %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3754092340"/>
                  </a:ext>
                </a:extLst>
              </a:tr>
              <a:tr h="1715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VÅGÅ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84 %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110 %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1048839072"/>
                  </a:ext>
                </a:extLst>
              </a:tr>
              <a:tr h="17767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VÅLER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74 %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2077157448"/>
                  </a:ext>
                </a:extLst>
              </a:tr>
              <a:tr h="1715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ØSTRE TOTEN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86 %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1165121192"/>
                  </a:ext>
                </a:extLst>
              </a:tr>
              <a:tr h="17767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ØYER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3938863766"/>
                  </a:ext>
                </a:extLst>
              </a:tr>
              <a:tr h="1715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ØYSTRE SLIDRE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64 %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443266512"/>
                  </a:ext>
                </a:extLst>
              </a:tr>
              <a:tr h="17767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ÅMOT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94 %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586955928"/>
                  </a:ext>
                </a:extLst>
              </a:tr>
              <a:tr h="1715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ÅSNES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96 %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85 %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720612043"/>
                  </a:ext>
                </a:extLst>
              </a:tr>
            </a:tbl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DB8FEBB9-F5BF-4111-A083-46D590DAB10F}"/>
              </a:ext>
            </a:extLst>
          </p:cNvPr>
          <p:cNvSpPr txBox="1"/>
          <p:nvPr/>
        </p:nvSpPr>
        <p:spPr>
          <a:xfrm>
            <a:off x="3045935" y="6082872"/>
            <a:ext cx="880379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>
                <a:solidFill>
                  <a:srgbClr val="FFFFFF"/>
                </a:solidFill>
              </a:rPr>
              <a:t>Kilde: </a:t>
            </a:r>
            <a:r>
              <a:rPr lang="nb-NO" sz="1200">
                <a:solidFill>
                  <a:srgbClr val="FFFFFF"/>
                </a:solidFill>
                <a:ea typeface="+mn-lt"/>
                <a:cs typeface="+mn-lt"/>
              </a:rPr>
              <a:t>≥ 30 og ≥ 100 - </a:t>
            </a:r>
            <a:r>
              <a:rPr lang="nb-NO" sz="1200" err="1">
                <a:solidFill>
                  <a:srgbClr val="FFFFFF"/>
                </a:solidFill>
              </a:rPr>
              <a:t>Nkom</a:t>
            </a:r>
            <a:r>
              <a:rPr lang="nb-NO" sz="1200">
                <a:solidFill>
                  <a:srgbClr val="FFFFFF"/>
                </a:solidFill>
              </a:rPr>
              <a:t> dekningstall 2021</a:t>
            </a:r>
          </a:p>
          <a:p>
            <a:r>
              <a:rPr lang="nb-NO" sz="1200">
                <a:solidFill>
                  <a:srgbClr val="FFFFFF"/>
                </a:solidFill>
              </a:rPr>
              <a:t>Kilde: Pågående prosjekter med offentlig tilskudd - Bredbånd GIS Innlandet </a:t>
            </a:r>
            <a:endParaRPr lang="nb-NO" sz="120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8240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34F0DB9-9ED6-4969-821E-187CE05C0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50" y="295929"/>
            <a:ext cx="10515600" cy="1054100"/>
          </a:xfrm>
        </p:spPr>
        <p:txBody>
          <a:bodyPr/>
          <a:lstStyle/>
          <a:p>
            <a:r>
              <a:rPr lang="nb-NO"/>
              <a:t>Kan vi stole på tallene?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63CD8DF-9B5D-40AB-8FC8-FE47A5979F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199" y="1543574"/>
            <a:ext cx="10515601" cy="44209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/>
              <a:t>Potensielle feilkilder </a:t>
            </a:r>
            <a:br>
              <a:rPr lang="nb-NO"/>
            </a:br>
            <a:endParaRPr lang="nb-NO"/>
          </a:p>
          <a:p>
            <a:pPr lvl="1"/>
            <a:r>
              <a:rPr lang="nb-NO" err="1">
                <a:latin typeface="Roboto" panose="02000000000000000000" pitchFamily="2" charset="0"/>
                <a:ea typeface="Roboto" panose="02000000000000000000" pitchFamily="2" charset="0"/>
              </a:rPr>
              <a:t>Nkom</a:t>
            </a:r>
            <a:r>
              <a:rPr lang="nb-NO">
                <a:latin typeface="Roboto" panose="02000000000000000000" pitchFamily="2" charset="0"/>
                <a:ea typeface="Roboto" panose="02000000000000000000" pitchFamily="2" charset="0"/>
              </a:rPr>
              <a:t> får innrapportert oversikt over utbygde husstander fra leverandører </a:t>
            </a:r>
          </a:p>
          <a:p>
            <a:pPr lvl="1"/>
            <a:r>
              <a:rPr lang="nb-NO">
                <a:latin typeface="Roboto" panose="02000000000000000000" pitchFamily="2" charset="0"/>
                <a:ea typeface="Roboto" panose="02000000000000000000" pitchFamily="2" charset="0"/>
              </a:rPr>
              <a:t>Disse innrapporterte husstandene fra leverandør kan samtidig være lagt inn i prosjekter med status </a:t>
            </a:r>
          </a:p>
          <a:p>
            <a:pPr lvl="2"/>
            <a:r>
              <a:rPr lang="nb-NO">
                <a:latin typeface="Roboto" panose="02000000000000000000" pitchFamily="2" charset="0"/>
                <a:ea typeface="Roboto" panose="02000000000000000000" pitchFamily="2" charset="0"/>
              </a:rPr>
              <a:t>«Utbygging pågår»</a:t>
            </a:r>
          </a:p>
          <a:p>
            <a:pPr lvl="2"/>
            <a:r>
              <a:rPr lang="nb-NO">
                <a:latin typeface="Roboto" panose="02000000000000000000" pitchFamily="2" charset="0"/>
                <a:ea typeface="Roboto" panose="02000000000000000000" pitchFamily="2" charset="0"/>
              </a:rPr>
              <a:t>«Signert Kontrakt» </a:t>
            </a:r>
          </a:p>
          <a:p>
            <a:pPr marL="457200" lvl="1" indent="0">
              <a:buNone/>
            </a:pPr>
            <a:r>
              <a:rPr lang="nb-NO">
                <a:latin typeface="Roboto" panose="02000000000000000000" pitchFamily="2" charset="0"/>
                <a:ea typeface="Roboto" panose="02000000000000000000" pitchFamily="2" charset="0"/>
              </a:rPr>
              <a:t>   av kommunene</a:t>
            </a:r>
          </a:p>
          <a:p>
            <a:pPr lvl="1"/>
            <a:r>
              <a:rPr lang="nb-NO">
                <a:latin typeface="Roboto" panose="02000000000000000000" pitchFamily="2" charset="0"/>
                <a:ea typeface="Roboto" panose="02000000000000000000" pitchFamily="2" charset="0"/>
              </a:rPr>
              <a:t>Tall i kartløsning har unøyaktighet og er ikke oppdaterte</a:t>
            </a:r>
          </a:p>
          <a:p>
            <a:pPr marL="0" indent="0">
              <a:buNone/>
            </a:pPr>
            <a:r>
              <a:rPr lang="nb-NO"/>
              <a:t>		</a:t>
            </a:r>
          </a:p>
          <a:p>
            <a:pPr marL="0" indent="0">
              <a:buNone/>
            </a:pPr>
            <a:r>
              <a:rPr lang="nb-NO">
                <a:solidFill>
                  <a:schemeClr val="tx2"/>
                </a:solidFill>
              </a:rPr>
              <a:t>Viktig at kommuner og fylket i fellesskap hever kvaliteten på tallene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56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28B77CCC-4D5F-4035-81DE-54204E44D5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9743" r="9743"/>
          <a:stretch/>
        </p:blipFill>
        <p:spPr>
          <a:xfrm>
            <a:off x="7400925" y="1429045"/>
            <a:ext cx="3952875" cy="3564392"/>
          </a:xfrm>
          <a:effectLst>
            <a:softEdge rad="241300"/>
          </a:effectLst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AF262C51-36C3-47FF-9C1A-9B395309F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275"/>
            <a:ext cx="10515600" cy="1054100"/>
          </a:xfrm>
        </p:spPr>
        <p:txBody>
          <a:bodyPr/>
          <a:lstStyle/>
          <a:p>
            <a:r>
              <a:rPr lang="nb-NO"/>
              <a:t>Er de andre 18 kommunene ferdig?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5A9988-1139-4984-BE8E-477C882FD8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446375"/>
            <a:ext cx="6296025" cy="3984875"/>
          </a:xfrm>
        </p:spPr>
        <p:txBody>
          <a:bodyPr>
            <a:normAutofit/>
          </a:bodyPr>
          <a:lstStyle/>
          <a:p>
            <a:r>
              <a:rPr lang="nb-NO"/>
              <a:t>18 av 46 kommuner nærmer seg 100%?</a:t>
            </a:r>
          </a:p>
          <a:p>
            <a:r>
              <a:rPr lang="nb-NO"/>
              <a:t>Fortsatt 28 kommuner igjen med dekning </a:t>
            </a:r>
            <a:r>
              <a:rPr lang="nb-NO">
                <a:highlight>
                  <a:srgbClr val="FFFF00"/>
                </a:highlight>
              </a:rPr>
              <a:t>fra x% til x% dekning</a:t>
            </a:r>
          </a:p>
          <a:p>
            <a:r>
              <a:rPr lang="nb-NO"/>
              <a:t>Er over </a:t>
            </a:r>
            <a:r>
              <a:rPr lang="nb-NO" b="1"/>
              <a:t>15.000 husstander </a:t>
            </a:r>
            <a:r>
              <a:rPr lang="nb-NO"/>
              <a:t>som har behov for finansiering med offentlig støtte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1B3B757-0422-4682-8C40-E4BA1763A596}"/>
              </a:ext>
            </a:extLst>
          </p:cNvPr>
          <p:cNvSpPr txBox="1"/>
          <p:nvPr/>
        </p:nvSpPr>
        <p:spPr>
          <a:xfrm>
            <a:off x="6258187" y="5088459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Over 9.000 husstander har midler p.t. og er utlyst </a:t>
            </a:r>
          </a:p>
          <a:p>
            <a:r>
              <a:rPr lang="nb-NO"/>
              <a:t>og i forhandling, eller skal utlyses i disse dager.</a:t>
            </a:r>
          </a:p>
        </p:txBody>
      </p:sp>
    </p:spTree>
    <p:extLst>
      <p:ext uri="{BB962C8B-B14F-4D97-AF65-F5344CB8AC3E}">
        <p14:creationId xmlns:p14="http://schemas.microsoft.com/office/powerpoint/2010/main" val="317645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6FA0850-B03C-48E7-9DCA-C2C3CB579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10" y="371446"/>
            <a:ext cx="10515600" cy="1054100"/>
          </a:xfrm>
        </p:spPr>
        <p:txBody>
          <a:bodyPr>
            <a:normAutofit/>
          </a:bodyPr>
          <a:lstStyle/>
          <a:p>
            <a:r>
              <a:rPr lang="nb-NO" sz="3200">
                <a:latin typeface="Roboto"/>
                <a:ea typeface="Roboto"/>
                <a:cs typeface="Arial"/>
              </a:rPr>
              <a:t>Dekningsprosent inkludert prosjekter med offentlig tilskudd i Hamar regionen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C8EEB06-41B6-434E-831E-337F28071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240862"/>
              </p:ext>
            </p:extLst>
          </p:nvPr>
        </p:nvGraphicFramePr>
        <p:xfrm>
          <a:off x="543340" y="1538287"/>
          <a:ext cx="10515600" cy="408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7008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6FA0850-B03C-48E7-9DCA-C2C3CB579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38"/>
            <a:ext cx="10515600" cy="1054100"/>
          </a:xfrm>
        </p:spPr>
        <p:txBody>
          <a:bodyPr>
            <a:normAutofit/>
          </a:bodyPr>
          <a:lstStyle/>
          <a:p>
            <a:r>
              <a:rPr lang="nb-NO" sz="3600"/>
              <a:t>Gjenværende husstander  i 4 kommuner			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D42B9A-F699-491D-9559-1B0166134A9D}"/>
              </a:ext>
            </a:extLst>
          </p:cNvPr>
          <p:cNvGraphicFramePr>
            <a:graphicFrameLocks/>
          </p:cNvGraphicFramePr>
          <p:nvPr/>
        </p:nvGraphicFramePr>
        <p:xfrm>
          <a:off x="3040516" y="1514475"/>
          <a:ext cx="6110968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3443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2AC6D77-F431-4831-B4F4-4B41E290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8" y="341789"/>
            <a:ext cx="10515600" cy="1054100"/>
          </a:xfrm>
        </p:spPr>
        <p:txBody>
          <a:bodyPr/>
          <a:lstStyle/>
          <a:p>
            <a:r>
              <a:rPr lang="nb-NO"/>
              <a:t>Hva trengs for å komme i mål?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2484841-31A7-4760-8C70-1FA95E4C2A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87659" y="1788952"/>
            <a:ext cx="10414518" cy="3867325"/>
          </a:xfrm>
        </p:spPr>
        <p:txBody>
          <a:bodyPr>
            <a:normAutofit/>
          </a:bodyPr>
          <a:lstStyle/>
          <a:p>
            <a:r>
              <a:rPr lang="nb-NO"/>
              <a:t>All kommersiell utbygging er utført </a:t>
            </a:r>
            <a:r>
              <a:rPr lang="nb-NO" err="1"/>
              <a:t>iflg</a:t>
            </a:r>
            <a:r>
              <a:rPr lang="nb-NO"/>
              <a:t> leverandørene -&gt; Offentlig tilskudd er </a:t>
            </a:r>
            <a:r>
              <a:rPr lang="nb-NO" u="sng"/>
              <a:t>nødvendig</a:t>
            </a:r>
            <a:r>
              <a:rPr lang="nb-NO"/>
              <a:t> for videre utbygging</a:t>
            </a:r>
          </a:p>
          <a:p>
            <a:r>
              <a:rPr lang="nb-NO"/>
              <a:t>5G - </a:t>
            </a:r>
            <a:r>
              <a:rPr lang="nb-NO" err="1"/>
              <a:t>Fixed</a:t>
            </a:r>
            <a:r>
              <a:rPr lang="nb-NO"/>
              <a:t> Wireless Access blir løsningen for en del av husstandene </a:t>
            </a:r>
          </a:p>
          <a:p>
            <a:r>
              <a:rPr lang="nb-NO"/>
              <a:t>Støttebehov per ikke-kommersielle husstand er </a:t>
            </a:r>
            <a:r>
              <a:rPr lang="nb-NO" b="1" i="1"/>
              <a:t>minst</a:t>
            </a:r>
            <a:r>
              <a:rPr lang="nb-NO" b="1"/>
              <a:t> kr 60 000</a:t>
            </a:r>
          </a:p>
        </p:txBody>
      </p:sp>
    </p:spTree>
    <p:extLst>
      <p:ext uri="{BB962C8B-B14F-4D97-AF65-F5344CB8AC3E}">
        <p14:creationId xmlns:p14="http://schemas.microsoft.com/office/powerpoint/2010/main" val="4163357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2AC6D77-F431-4831-B4F4-4B41E290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8" y="146916"/>
            <a:ext cx="10515600" cy="1054100"/>
          </a:xfrm>
        </p:spPr>
        <p:txBody>
          <a:bodyPr/>
          <a:lstStyle/>
          <a:p>
            <a:r>
              <a:rPr lang="nb-NO"/>
              <a:t>Hva trengs for å komme i mål? – fort.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2484841-31A7-4760-8C70-1FA95E4C2A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040235"/>
            <a:ext cx="10414518" cy="468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/>
              <a:t>Hamar Regionen har </a:t>
            </a:r>
            <a:r>
              <a:rPr lang="nb-NO" sz="2400" err="1"/>
              <a:t>ca</a:t>
            </a:r>
            <a:r>
              <a:rPr lang="nb-NO" sz="2400"/>
              <a:t> 3.000 husstander som hver trenger minst 60 000 kr i offentlig støtte. For å nå målsettingen for 2025 er totalbehovet for støtte</a:t>
            </a:r>
          </a:p>
          <a:p>
            <a:pPr marL="0" indent="0">
              <a:buNone/>
            </a:pPr>
            <a:endParaRPr lang="nb-NO" sz="2400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98F16ADD-BF65-4DCA-A2DE-F7B6F54A8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438851"/>
              </p:ext>
            </p:extLst>
          </p:nvPr>
        </p:nvGraphicFramePr>
        <p:xfrm>
          <a:off x="3691156" y="2357457"/>
          <a:ext cx="3775046" cy="164713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887523">
                  <a:extLst>
                    <a:ext uri="{9D8B030D-6E8A-4147-A177-3AD203B41FA5}">
                      <a16:colId xmlns:a16="http://schemas.microsoft.com/office/drawing/2014/main" val="1550778973"/>
                    </a:ext>
                  </a:extLst>
                </a:gridCol>
                <a:gridCol w="1887523">
                  <a:extLst>
                    <a:ext uri="{9D8B030D-6E8A-4147-A177-3AD203B41FA5}">
                      <a16:colId xmlns:a16="http://schemas.microsoft.com/office/drawing/2014/main" val="2576774478"/>
                    </a:ext>
                  </a:extLst>
                </a:gridCol>
              </a:tblGrid>
              <a:tr h="329426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>
                          <a:effectLst/>
                        </a:rPr>
                        <a:t>År</a:t>
                      </a:r>
                      <a:endParaRPr lang="nb-NO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</a:rPr>
                        <a:t>Mill</a:t>
                      </a:r>
                      <a:endParaRPr lang="nb-NO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676691"/>
                  </a:ext>
                </a:extLst>
              </a:tr>
              <a:tr h="329426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</a:rPr>
                        <a:t>2022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</a:rPr>
                        <a:t>60 </a:t>
                      </a:r>
                      <a:r>
                        <a:rPr lang="nb-NO" sz="2000" u="none" strike="noStrike" err="1">
                          <a:effectLst/>
                        </a:rPr>
                        <a:t>mill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8332247"/>
                  </a:ext>
                </a:extLst>
              </a:tr>
              <a:tr h="329426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</a:rPr>
                        <a:t>2023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</a:rPr>
                        <a:t>60 </a:t>
                      </a:r>
                      <a:r>
                        <a:rPr lang="nb-NO" sz="2000" u="none" strike="noStrike" err="1">
                          <a:effectLst/>
                        </a:rPr>
                        <a:t>mill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7311843"/>
                  </a:ext>
                </a:extLst>
              </a:tr>
              <a:tr h="329426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</a:rPr>
                        <a:t>2024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</a:rPr>
                        <a:t>60 </a:t>
                      </a:r>
                      <a:r>
                        <a:rPr lang="nb-NO" sz="2000" u="none" strike="noStrike" err="1">
                          <a:effectLst/>
                        </a:rPr>
                        <a:t>mill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8433743"/>
                  </a:ext>
                </a:extLst>
              </a:tr>
              <a:tr h="329426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Totalt</a:t>
                      </a:r>
                      <a:endParaRPr lang="nb-NO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</a:rPr>
                        <a:t>180 </a:t>
                      </a:r>
                      <a:r>
                        <a:rPr lang="nb-NO" sz="2000" b="1" u="none" strike="noStrike" err="1">
                          <a:effectLst/>
                        </a:rPr>
                        <a:t>mill</a:t>
                      </a:r>
                      <a:endParaRPr lang="nb-NO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3787879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29B77B94-616A-4569-9D63-B30B12C03C51}"/>
              </a:ext>
            </a:extLst>
          </p:cNvPr>
          <p:cNvSpPr/>
          <p:nvPr/>
        </p:nvSpPr>
        <p:spPr>
          <a:xfrm>
            <a:off x="6188279" y="3575015"/>
            <a:ext cx="1493240" cy="635681"/>
          </a:xfrm>
          <a:prstGeom prst="ellipse">
            <a:avLst/>
          </a:prstGeom>
          <a:noFill/>
          <a:ln w="44450"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A3B3A64-A57E-40DD-ACF6-E1BEB8C9ABC4}"/>
              </a:ext>
            </a:extLst>
          </p:cNvPr>
          <p:cNvSpPr txBox="1"/>
          <p:nvPr/>
        </p:nvSpPr>
        <p:spPr>
          <a:xfrm>
            <a:off x="441406" y="4560863"/>
            <a:ext cx="11107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b="1">
                <a:latin typeface="Roboto" panose="02000000000000000000" pitchFamily="2" charset="0"/>
                <a:ea typeface="Roboto" panose="02000000000000000000" pitchFamily="2" charset="0"/>
              </a:rPr>
              <a:t>Hamar regionens behov alene per år – Mesteparten i Ringsaker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b="1">
                <a:latin typeface="Roboto" panose="02000000000000000000" pitchFamily="2" charset="0"/>
                <a:ea typeface="Roboto" panose="02000000000000000000" pitchFamily="2" charset="0"/>
              </a:rPr>
              <a:t>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b="1">
                <a:latin typeface="Roboto" panose="02000000000000000000" pitchFamily="2" charset="0"/>
                <a:ea typeface="Roboto" panose="02000000000000000000" pitchFamily="2" charset="0"/>
              </a:rPr>
              <a:t>Forslag til støtte i statsbudsjett 2022 til fordeling for hele Innlandet!</a:t>
            </a:r>
          </a:p>
        </p:txBody>
      </p:sp>
    </p:spTree>
    <p:extLst>
      <p:ext uri="{BB962C8B-B14F-4D97-AF65-F5344CB8AC3E}">
        <p14:creationId xmlns:p14="http://schemas.microsoft.com/office/powerpoint/2010/main" val="811006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3F6C827-5151-4935-ABB0-2B00F418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96" y="420307"/>
            <a:ext cx="10515600" cy="10541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nb-NO" b="0">
                <a:latin typeface="Roboto"/>
                <a:ea typeface="Roboto"/>
                <a:cs typeface="Arial"/>
              </a:rPr>
              <a:t>Den statlige bredbåndsstøtteordningen</a:t>
            </a:r>
            <a:endParaRPr lang="nb-NO" b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0E60C01-E9FC-400A-9C7B-8AB0BC759FC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4381" y="4053216"/>
            <a:ext cx="11030418" cy="3557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>
              <a:latin typeface="Roboto"/>
              <a:ea typeface="Roboto"/>
              <a:cs typeface="Arial"/>
            </a:endParaRPr>
          </a:p>
          <a:p>
            <a:pPr marL="0" indent="0">
              <a:buNone/>
            </a:pPr>
            <a:r>
              <a:rPr lang="nb-NO">
                <a:latin typeface="Roboto"/>
                <a:ea typeface="Roboto"/>
                <a:cs typeface="Arial"/>
              </a:rPr>
              <a:t>Fra </a:t>
            </a:r>
            <a:r>
              <a:rPr lang="nb-NO" err="1">
                <a:latin typeface="Roboto"/>
                <a:ea typeface="Roboto"/>
                <a:cs typeface="Arial"/>
              </a:rPr>
              <a:t>Nkom</a:t>
            </a:r>
            <a:r>
              <a:rPr lang="nb-NO">
                <a:latin typeface="Roboto"/>
                <a:ea typeface="Roboto"/>
                <a:cs typeface="Arial"/>
              </a:rPr>
              <a:t> sitt innlegg på Bredbåndsseminar i november 2021</a:t>
            </a:r>
          </a:p>
          <a:p>
            <a:pPr lvl="1"/>
            <a:r>
              <a:rPr lang="nb-NO">
                <a:latin typeface="Roboto"/>
                <a:ea typeface="Roboto"/>
                <a:cs typeface="Arial"/>
              </a:rPr>
              <a:t>Anders Snøløs </a:t>
            </a:r>
            <a:r>
              <a:rPr lang="nb-NO" err="1">
                <a:latin typeface="Roboto"/>
                <a:ea typeface="Roboto"/>
                <a:cs typeface="Arial"/>
              </a:rPr>
              <a:t>Topland</a:t>
            </a:r>
            <a:endParaRPr lang="nb-NO">
              <a:latin typeface="Roboto"/>
              <a:ea typeface="Roboto"/>
              <a:cs typeface="Arial"/>
            </a:endParaRPr>
          </a:p>
          <a:p>
            <a:pPr lvl="1"/>
            <a:r>
              <a:rPr lang="nb-NO">
                <a:latin typeface="Roboto"/>
                <a:ea typeface="Roboto"/>
                <a:cs typeface="Arial"/>
              </a:rPr>
              <a:t>Kjell Pedersen-Rise</a:t>
            </a:r>
          </a:p>
        </p:txBody>
      </p:sp>
      <p:pic>
        <p:nvPicPr>
          <p:cNvPr id="8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F9E4B935-CE79-40AE-9BCC-2560E5DA2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285" y="1656710"/>
            <a:ext cx="5866150" cy="22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48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F12932A-5283-49EF-8251-215C181793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34945" indent="0">
              <a:buNone/>
            </a:pPr>
            <a:endParaRPr lang="nb-NO"/>
          </a:p>
          <a:p>
            <a:pPr marL="234945" indent="0">
              <a:buNone/>
            </a:pPr>
            <a:endParaRPr lang="nb-NO"/>
          </a:p>
          <a:p>
            <a:pPr marL="234945" indent="0">
              <a:buNone/>
            </a:pPr>
            <a:r>
              <a:rPr lang="nb-NO"/>
              <a:t>Tidligere kjent som «Nkom-midler», nå forvaltet av fylkeskommunene.</a:t>
            </a:r>
          </a:p>
          <a:p>
            <a:pPr marL="234945" indent="0">
              <a:buNone/>
            </a:pPr>
            <a:endParaRPr lang="nb-NO"/>
          </a:p>
          <a:p>
            <a:pPr marL="234945" indent="0">
              <a:buNone/>
            </a:pPr>
            <a:r>
              <a:rPr lang="nb-NO"/>
              <a:t>Fra oppdragsbrevet til fylkeskommunen:</a:t>
            </a:r>
          </a:p>
          <a:p>
            <a:pPr marL="234945" indent="0">
              <a:buNone/>
            </a:pPr>
            <a:r>
              <a:rPr lang="nb-NO"/>
              <a:t>«Tilskuddet skal bidra til utbygging av bredbånd i geografiske områder der det ikke er kommersielt grunnlag for investeringer.»</a:t>
            </a:r>
          </a:p>
          <a:p>
            <a:pPr marL="234945" indent="0">
              <a:buNone/>
            </a:pPr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551A59A-2868-4F9C-A8B6-EC4AC9CE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Den statlige bredbåndsstøtteordningen</a:t>
            </a:r>
          </a:p>
        </p:txBody>
      </p:sp>
    </p:spTree>
    <p:extLst>
      <p:ext uri="{BB962C8B-B14F-4D97-AF65-F5344CB8AC3E}">
        <p14:creationId xmlns:p14="http://schemas.microsoft.com/office/powerpoint/2010/main" val="1055526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Informasjonsbrosjyre, film og nye hjemmesider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3" y="1633619"/>
            <a:ext cx="3739427" cy="43721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cross"/>
          </a:sp3d>
        </p:spPr>
      </p:pic>
      <p:pic>
        <p:nvPicPr>
          <p:cNvPr id="7" name="Bild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803" y="1665403"/>
            <a:ext cx="6128197" cy="349027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8448" y="5098766"/>
            <a:ext cx="1361949" cy="310037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1537989" y="6065106"/>
            <a:ext cx="211223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67">
                <a:hlinkClick r:id="rId7"/>
              </a:rPr>
              <a:t>Informasjonsbrosjyre</a:t>
            </a:r>
            <a:endParaRPr lang="nb-NO" sz="1467"/>
          </a:p>
        </p:txBody>
      </p:sp>
      <p:sp>
        <p:nvSpPr>
          <p:cNvPr id="11" name="TekstSylinder 10"/>
          <p:cNvSpPr txBox="1"/>
          <p:nvPr/>
        </p:nvSpPr>
        <p:spPr>
          <a:xfrm>
            <a:off x="6148895" y="5122254"/>
            <a:ext cx="2006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Informasjonsfilm</a:t>
            </a:r>
          </a:p>
        </p:txBody>
      </p:sp>
      <p:sp>
        <p:nvSpPr>
          <p:cNvPr id="2" name="TekstSylinder 1">
            <a:hlinkClick r:id="rId8"/>
          </p:cNvPr>
          <p:cNvSpPr txBox="1"/>
          <p:nvPr/>
        </p:nvSpPr>
        <p:spPr>
          <a:xfrm>
            <a:off x="6101984" y="5759563"/>
            <a:ext cx="249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hlinkClick r:id="rId8"/>
              </a:rPr>
              <a:t>www.nkom.no</a:t>
            </a:r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42054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6852920-5A6E-43C0-A104-66825E2D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4480"/>
            <a:ext cx="10515600" cy="1054100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/>
              <a:t>Bredbånd </a:t>
            </a:r>
            <a:br>
              <a:rPr lang="nb-NO" b="1"/>
            </a:br>
            <a:r>
              <a:rPr lang="nb-NO" b="1"/>
              <a:t>Mennesker og deres hverdag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E5CCDB2-96E1-49A3-8F10-0A2DE3E90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363" y="91600"/>
            <a:ext cx="8803900" cy="327761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FDDC0E2-0296-4EBB-8AA6-1C02A53DC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850" y="3171739"/>
            <a:ext cx="8763413" cy="3147956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3E93DD4C-18F6-41EF-8DEA-E676D5EEAE88}"/>
              </a:ext>
            </a:extLst>
          </p:cNvPr>
          <p:cNvSpPr txBox="1"/>
          <p:nvPr/>
        </p:nvSpPr>
        <p:spPr>
          <a:xfrm>
            <a:off x="7526300" y="6319695"/>
            <a:ext cx="515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Tillatelse : Radio Gaga © Øyvind Sagåsen</a:t>
            </a:r>
          </a:p>
        </p:txBody>
      </p:sp>
    </p:spTree>
    <p:extLst>
      <p:ext uri="{BB962C8B-B14F-4D97-AF65-F5344CB8AC3E}">
        <p14:creationId xmlns:p14="http://schemas.microsoft.com/office/powerpoint/2010/main" val="2827567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815413" y="1700808"/>
            <a:ext cx="7296811" cy="4416491"/>
          </a:xfrm>
        </p:spPr>
        <p:txBody>
          <a:bodyPr>
            <a:normAutofit/>
          </a:bodyPr>
          <a:lstStyle/>
          <a:p>
            <a:pPr marL="234945" indent="0">
              <a:buNone/>
            </a:pPr>
            <a:r>
              <a:rPr lang="nb-NO"/>
              <a:t>Offentlig støtte</a:t>
            </a:r>
          </a:p>
          <a:p>
            <a:r>
              <a:rPr lang="nb-NO"/>
              <a:t>Norge er bundet av statsstøtteregelverket i EU/EØS området gjennom EØS-avtalen</a:t>
            </a:r>
          </a:p>
          <a:p>
            <a:r>
              <a:rPr lang="nb-NO"/>
              <a:t>Generelt forbud om offentlig støtte </a:t>
            </a:r>
            <a:br>
              <a:rPr lang="nb-NO"/>
            </a:br>
            <a:r>
              <a:rPr lang="nb-NO"/>
              <a:t> – EØS-avtalen art. 61 nr. 1</a:t>
            </a:r>
          </a:p>
          <a:p>
            <a:r>
              <a:rPr lang="nb-NO"/>
              <a:t>Unntaksbestemmelse i art. 61 nr. 3</a:t>
            </a:r>
          </a:p>
          <a:p>
            <a:pPr lvl="1"/>
            <a:r>
              <a:rPr lang="nb-NO" sz="2133"/>
              <a:t>Notifisering til ESA (Bredbåndsstøtteordningen 2014-2017)</a:t>
            </a:r>
          </a:p>
          <a:p>
            <a:pPr lvl="1"/>
            <a:r>
              <a:rPr lang="nb-NO" sz="2133"/>
              <a:t>Gruppeunntaksforordning - GBER (Bredbåndsstøtteordningen fra og med 2018)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Hvorfor er dette så komplisert?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246" y="3525011"/>
            <a:ext cx="3708609" cy="2112235"/>
          </a:xfrm>
          <a:prstGeom prst="rect">
            <a:avLst/>
          </a:prstGeom>
        </p:spPr>
      </p:pic>
      <p:grpSp>
        <p:nvGrpSpPr>
          <p:cNvPr id="7" name="Gruppe 6"/>
          <p:cNvGrpSpPr/>
          <p:nvPr/>
        </p:nvGrpSpPr>
        <p:grpSpPr>
          <a:xfrm>
            <a:off x="8270023" y="1316766"/>
            <a:ext cx="3742832" cy="2085081"/>
            <a:chOff x="6202517" y="987574"/>
            <a:chExt cx="2807124" cy="1563811"/>
          </a:xfrm>
        </p:grpSpPr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02517" y="987574"/>
              <a:ext cx="2807124" cy="1563811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3713" y="1051564"/>
              <a:ext cx="666229" cy="368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5732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436110" y="1412776"/>
            <a:ext cx="7623487" cy="4992555"/>
          </a:xfrm>
        </p:spPr>
        <p:txBody>
          <a:bodyPr>
            <a:normAutofit lnSpcReduction="10000"/>
          </a:bodyPr>
          <a:lstStyle/>
          <a:p>
            <a:pPr marL="234945" indent="0">
              <a:buNone/>
            </a:pPr>
            <a:endParaRPr lang="nb-NO" sz="2667"/>
          </a:p>
          <a:p>
            <a:r>
              <a:rPr lang="nb-NO" sz="2667"/>
              <a:t>Eksisterende tilbud under 30 Mbit/s nedlastningshastighet, og nytt tilbud skal gi minst 30/5 (Mbit/s ned/opp) </a:t>
            </a:r>
          </a:p>
          <a:p>
            <a:r>
              <a:rPr lang="nb-NO" sz="2667"/>
              <a:t>Kartlegge mulige kommersielle planer neste tre år</a:t>
            </a:r>
          </a:p>
          <a:p>
            <a:r>
              <a:rPr lang="nb-NO" sz="2667"/>
              <a:t>Krav om samlet utlysning av prosjekter i fylkeskommunen</a:t>
            </a:r>
          </a:p>
          <a:p>
            <a:pPr lvl="1"/>
            <a:r>
              <a:rPr lang="nb-NO" sz="2400"/>
              <a:t>Kan ha flere delprosjekter i fylkeskommunen</a:t>
            </a:r>
          </a:p>
          <a:p>
            <a:r>
              <a:rPr lang="nb-NO" sz="2933"/>
              <a:t>En åpen, transparent, konkurransepreget og ikke-diskriminerende utvelgelse etter prinsippet om teknologinøytralitet</a:t>
            </a:r>
          </a:p>
          <a:p>
            <a:pPr lvl="0"/>
            <a:endParaRPr lang="nb-NO" sz="2667"/>
          </a:p>
          <a:p>
            <a:pPr lvl="0"/>
            <a:endParaRPr lang="nb-NO" sz="2667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15413" y="557808"/>
            <a:ext cx="10657184" cy="1046989"/>
          </a:xfrm>
        </p:spPr>
        <p:txBody>
          <a:bodyPr>
            <a:normAutofit/>
          </a:bodyPr>
          <a:lstStyle/>
          <a:p>
            <a:r>
              <a:rPr lang="nb-NO" sz="3733" b="1">
                <a:latin typeface="Georgia"/>
                <a:ea typeface="Roboto"/>
                <a:cs typeface="Arial"/>
              </a:rPr>
              <a:t>Noen sentrale vilkår for ordningen 2021</a:t>
            </a:r>
            <a:endParaRPr lang="nb-NO" sz="3733" b="1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597" y="2357717"/>
            <a:ext cx="4136713" cy="2223411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9020914" y="1893446"/>
            <a:ext cx="249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tx2"/>
                </a:solidFill>
              </a:rPr>
              <a:t>&gt; 30 Mbit/s</a:t>
            </a:r>
          </a:p>
        </p:txBody>
      </p:sp>
    </p:spTree>
    <p:extLst>
      <p:ext uri="{BB962C8B-B14F-4D97-AF65-F5344CB8AC3E}">
        <p14:creationId xmlns:p14="http://schemas.microsoft.com/office/powerpoint/2010/main" val="2017972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436110" y="1412776"/>
            <a:ext cx="7484093" cy="4992555"/>
          </a:xfrm>
        </p:spPr>
        <p:txBody>
          <a:bodyPr>
            <a:normAutofit/>
          </a:bodyPr>
          <a:lstStyle/>
          <a:p>
            <a:pPr marL="234945" indent="0">
              <a:buNone/>
            </a:pPr>
            <a:endParaRPr lang="nb-NO" sz="2667"/>
          </a:p>
          <a:p>
            <a:r>
              <a:rPr lang="nb-NO" sz="2667"/>
              <a:t>Krav om tilbud til 100 prosent av husholdninger og virksomheter innenfor prosjektområdet</a:t>
            </a:r>
          </a:p>
          <a:p>
            <a:pPr lvl="0"/>
            <a:r>
              <a:rPr lang="nb-NO" sz="2667"/>
              <a:t>Lokale bidrag min. 25 prosent av totale prosjektkostnader</a:t>
            </a:r>
          </a:p>
          <a:p>
            <a:pPr lvl="1"/>
            <a:r>
              <a:rPr lang="nb-NO" sz="2400"/>
              <a:t>Samlet for fylkeskommunen</a:t>
            </a:r>
          </a:p>
          <a:p>
            <a:r>
              <a:rPr lang="nb-NO" sz="2667"/>
              <a:t>Tredjepartstilgang</a:t>
            </a:r>
          </a:p>
          <a:p>
            <a:pPr lvl="0"/>
            <a:r>
              <a:rPr lang="nb-NO" sz="2667"/>
              <a:t>Viktig å sikre etterlevelse av statsstøtteregelverket i forbindelse med anbudsinvitasjoner og kontraktsinngåelser</a:t>
            </a:r>
          </a:p>
          <a:p>
            <a:pPr lvl="0"/>
            <a:endParaRPr lang="nb-NO" sz="2667"/>
          </a:p>
          <a:p>
            <a:pPr lvl="0"/>
            <a:endParaRPr lang="nb-NO" sz="2667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15413" y="557808"/>
            <a:ext cx="10657184" cy="1046989"/>
          </a:xfrm>
        </p:spPr>
        <p:txBody>
          <a:bodyPr>
            <a:normAutofit/>
          </a:bodyPr>
          <a:lstStyle/>
          <a:p>
            <a:r>
              <a:rPr lang="nb-NO" sz="3733" b="1">
                <a:latin typeface="Georgia"/>
                <a:ea typeface="Roboto"/>
                <a:cs typeface="Arial"/>
              </a:rPr>
              <a:t>Noen sentrale vilkår for ordningen 2021</a:t>
            </a:r>
            <a:endParaRPr lang="nb-NO" sz="3733" b="1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597" y="2357717"/>
            <a:ext cx="4136713" cy="2223411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9020914" y="1893446"/>
            <a:ext cx="249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tx2"/>
                </a:solidFill>
              </a:rPr>
              <a:t>&gt; 30 Mbit/s</a:t>
            </a:r>
          </a:p>
        </p:txBody>
      </p:sp>
    </p:spTree>
    <p:extLst>
      <p:ext uri="{BB962C8B-B14F-4D97-AF65-F5344CB8AC3E}">
        <p14:creationId xmlns:p14="http://schemas.microsoft.com/office/powerpoint/2010/main" val="1666838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815413" y="1700808"/>
            <a:ext cx="7488832" cy="4416491"/>
          </a:xfrm>
        </p:spPr>
        <p:txBody>
          <a:bodyPr>
            <a:normAutofit fontScale="92500" lnSpcReduction="10000"/>
          </a:bodyPr>
          <a:lstStyle/>
          <a:p>
            <a:pPr marL="234945" indent="0">
              <a:buNone/>
            </a:pPr>
            <a:r>
              <a:rPr lang="nb-NO" sz="2667" b="1"/>
              <a:t>Nasjonale krav skal sikre: </a:t>
            </a:r>
            <a:endParaRPr lang="nb-NO" sz="2400"/>
          </a:p>
          <a:p>
            <a:pPr lvl="1">
              <a:buFont typeface="Wingdings" panose="05000000000000000000" pitchFamily="2" charset="2"/>
              <a:buChar char="§"/>
            </a:pPr>
            <a:endParaRPr lang="nb-NO" sz="240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400"/>
              <a:t>Stabile hastigheter for trådløse teknologier ved offentlig utbygging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400"/>
              <a:t>Løsninger basert på trådløse nett vil kunne benyttes – helt eller delvis - i prosjekter hvor det er gitt offentlig støtte til utbyggingen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400"/>
              <a:t>At tilbydere, kommuner og fylkeskommuner på en enhetlig måte vurderer trådløse teknologier i støtteprosjekter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400"/>
              <a:t>At det ikke brukes statsstøtte der det allerede finnes eller er planlagt utbygging av trådløse nett som kan kategoriseres som NGA (&gt;30 Mbit/s)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400"/>
              <a:t>Bredbåndsutbygging i tråd med EU-regelverk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Krav til statsstøttede trådløse bredbåndsaksessnett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990725"/>
            <a:ext cx="3320021" cy="383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1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64A0EC-2A74-4200-8B52-5D0800E6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Roboto"/>
                <a:ea typeface="Roboto"/>
                <a:cs typeface="Arial"/>
              </a:rPr>
              <a:t>Innhold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4EE0E4-6E55-441A-8BB9-56CE2B03A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solidFill>
                  <a:schemeClr val="bg1">
                    <a:lumMod val="75000"/>
                  </a:schemeClr>
                </a:solidFill>
                <a:latin typeface="Roboto"/>
                <a:ea typeface="Roboto"/>
                <a:cs typeface="Arial"/>
              </a:rPr>
              <a:t>Status bredbånd Innlandet 2021 – tall og oversikter</a:t>
            </a:r>
          </a:p>
          <a:p>
            <a:pPr lvl="1"/>
            <a:r>
              <a:rPr lang="nb-NO" i="1">
                <a:solidFill>
                  <a:schemeClr val="bg1">
                    <a:lumMod val="75000"/>
                  </a:schemeClr>
                </a:solidFill>
                <a:latin typeface="Roboto"/>
                <a:ea typeface="Roboto"/>
                <a:cs typeface="Arial"/>
              </a:rPr>
              <a:t>Egil</a:t>
            </a:r>
            <a:r>
              <a:rPr lang="nb-NO">
                <a:solidFill>
                  <a:schemeClr val="bg1">
                    <a:lumMod val="75000"/>
                  </a:schemeClr>
                </a:solidFill>
                <a:latin typeface="Roboto"/>
                <a:ea typeface="Roboto"/>
                <a:cs typeface="Arial"/>
              </a:rPr>
              <a:t> </a:t>
            </a:r>
            <a:endParaRPr lang="nb-NO">
              <a:solidFill>
                <a:schemeClr val="bg1">
                  <a:lumMod val="75000"/>
                </a:schemeClr>
              </a:solidFill>
              <a:cs typeface="Arial"/>
            </a:endParaRPr>
          </a:p>
          <a:p>
            <a:r>
              <a:rPr lang="nb-NO">
                <a:solidFill>
                  <a:schemeClr val="bg1">
                    <a:lumMod val="75000"/>
                  </a:schemeClr>
                </a:solidFill>
                <a:latin typeface="Roboto"/>
                <a:ea typeface="Roboto"/>
                <a:cs typeface="Arial"/>
              </a:rPr>
              <a:t>Den statlige bredbåndstøtteordningen</a:t>
            </a:r>
          </a:p>
          <a:p>
            <a:pPr lvl="1"/>
            <a:r>
              <a:rPr lang="nb-NO" i="1">
                <a:solidFill>
                  <a:schemeClr val="bg1">
                    <a:lumMod val="75000"/>
                  </a:schemeClr>
                </a:solidFill>
                <a:latin typeface="Roboto"/>
                <a:ea typeface="Roboto"/>
                <a:cs typeface="Arial"/>
              </a:rPr>
              <a:t>Egil</a:t>
            </a:r>
            <a:r>
              <a:rPr lang="nb-NO">
                <a:solidFill>
                  <a:schemeClr val="bg1">
                    <a:lumMod val="75000"/>
                  </a:schemeClr>
                </a:solidFill>
                <a:latin typeface="Roboto"/>
                <a:ea typeface="Roboto"/>
                <a:cs typeface="Arial"/>
              </a:rPr>
              <a:t> </a:t>
            </a:r>
            <a:endParaRPr lang="nb-NO">
              <a:solidFill>
                <a:schemeClr val="bg1">
                  <a:lumMod val="75000"/>
                </a:schemeClr>
              </a:solidFill>
              <a:cs typeface="Arial"/>
            </a:endParaRPr>
          </a:p>
          <a:p>
            <a:r>
              <a:rPr lang="nb-NO">
                <a:latin typeface="Roboto"/>
                <a:ea typeface="Roboto"/>
                <a:cs typeface="Arial"/>
              </a:rPr>
              <a:t>Kommuner, fylkeskommune, utbygger – hvordan jobber vi sammen</a:t>
            </a:r>
          </a:p>
          <a:p>
            <a:pPr lvl="1"/>
            <a:r>
              <a:rPr lang="nb-NO" i="1">
                <a:latin typeface="Roboto"/>
                <a:ea typeface="Roboto"/>
                <a:cs typeface="Arial"/>
              </a:rPr>
              <a:t>Marianne</a:t>
            </a:r>
            <a:r>
              <a:rPr lang="nb-NO">
                <a:latin typeface="Roboto"/>
                <a:ea typeface="Roboto"/>
                <a:cs typeface="Arial"/>
              </a:rPr>
              <a:t> </a:t>
            </a:r>
          </a:p>
          <a:p>
            <a:r>
              <a:rPr lang="nb-NO">
                <a:latin typeface="Roboto"/>
                <a:ea typeface="Roboto"/>
                <a:cs typeface="Arial"/>
              </a:rPr>
              <a:t>Bredbånd GIS Innlandet – et kraftfullt kommunikasjonsverktøy</a:t>
            </a:r>
          </a:p>
          <a:p>
            <a:pPr lvl="1"/>
            <a:r>
              <a:rPr lang="nb-NO" i="1">
                <a:latin typeface="Roboto"/>
                <a:ea typeface="Roboto"/>
                <a:cs typeface="Arial"/>
              </a:rPr>
              <a:t>Marianne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216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3F6C827-5151-4935-ABB0-2B00F418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75" y="414861"/>
            <a:ext cx="10515600" cy="10541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nb-NO">
                <a:latin typeface="Roboto"/>
                <a:ea typeface="Roboto"/>
                <a:cs typeface="Arial"/>
              </a:rPr>
              <a:t>Kommuner, fylkeskommune, utbyggere </a:t>
            </a:r>
            <a:br>
              <a:rPr lang="nb-NO">
                <a:latin typeface="Roboto"/>
                <a:ea typeface="Roboto"/>
                <a:cs typeface="Arial"/>
              </a:rPr>
            </a:br>
            <a:r>
              <a:rPr lang="nb-NO">
                <a:latin typeface="Roboto"/>
                <a:ea typeface="Roboto"/>
                <a:cs typeface="Arial"/>
              </a:rPr>
              <a:t>Hvordan jobber vi sammen?</a:t>
            </a:r>
            <a:endParaRPr lang="nb-NO" b="0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FC2D48A-5498-4CAE-8DDF-503CABA3D3B0}"/>
              </a:ext>
            </a:extLst>
          </p:cNvPr>
          <p:cNvGrpSpPr/>
          <p:nvPr/>
        </p:nvGrpSpPr>
        <p:grpSpPr>
          <a:xfrm>
            <a:off x="4466485" y="2789405"/>
            <a:ext cx="7152267" cy="2520451"/>
            <a:chOff x="381047" y="2659126"/>
            <a:chExt cx="11297432" cy="3981202"/>
          </a:xfrm>
        </p:grpSpPr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59552B44-37B3-4647-89D8-7A7D81C9F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47" y="3316842"/>
              <a:ext cx="10651434" cy="788524"/>
            </a:xfrm>
            <a:prstGeom prst="rect">
              <a:avLst/>
            </a:prstGeom>
          </p:spPr>
        </p:pic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E377EBAD-ECD7-42DC-BE69-FE0624D5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5696" y="4027986"/>
              <a:ext cx="7202783" cy="913451"/>
            </a:xfrm>
            <a:prstGeom prst="rect">
              <a:avLst/>
            </a:prstGeom>
          </p:spPr>
        </p:pic>
        <p:pic>
          <p:nvPicPr>
            <p:cNvPr id="11" name="Bilde 10">
              <a:extLst>
                <a:ext uri="{FF2B5EF4-FFF2-40B4-BE49-F238E27FC236}">
                  <a16:creationId xmlns:a16="http://schemas.microsoft.com/office/drawing/2014/main" id="{07E25859-EA2E-49A4-B089-49059C887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1692" y="2659126"/>
              <a:ext cx="3600846" cy="694794"/>
            </a:xfrm>
            <a:prstGeom prst="rect">
              <a:avLst/>
            </a:prstGeom>
          </p:spPr>
        </p:pic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A44C6F8B-FED8-4E93-B7B8-8F645962E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35533" y="4816510"/>
              <a:ext cx="2603397" cy="891972"/>
            </a:xfrm>
            <a:prstGeom prst="rect">
              <a:avLst/>
            </a:prstGeom>
          </p:spPr>
        </p:pic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AE36D2D0-D429-467A-B6F3-C282DBAC7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19215" y="4885774"/>
              <a:ext cx="3534923" cy="902066"/>
            </a:xfrm>
            <a:prstGeom prst="rect">
              <a:avLst/>
            </a:prstGeom>
          </p:spPr>
        </p:pic>
        <p:pic>
          <p:nvPicPr>
            <p:cNvPr id="14" name="Bilde 13">
              <a:extLst>
                <a:ext uri="{FF2B5EF4-FFF2-40B4-BE49-F238E27FC236}">
                  <a16:creationId xmlns:a16="http://schemas.microsoft.com/office/drawing/2014/main" id="{B315D338-6526-46DB-AAA4-D598E74BD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7045" y="5721845"/>
              <a:ext cx="10651434" cy="918483"/>
            </a:xfrm>
            <a:prstGeom prst="rect">
              <a:avLst/>
            </a:prstGeom>
          </p:spPr>
        </p:pic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646DF8A5-628A-402D-8527-30C1BEFA31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5501" y="1885353"/>
            <a:ext cx="2283196" cy="66567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E943A1B7-463C-42D0-AA6C-9BD0881280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075" y="2552074"/>
            <a:ext cx="1895740" cy="457264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637D1995-4B66-49E8-AE44-5787038963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1250" y="1805902"/>
            <a:ext cx="1409897" cy="795909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4FBD40EF-5E9C-42D4-83F9-49F5BAF802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196" y="2967357"/>
            <a:ext cx="2632500" cy="1022762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FE59CEFD-4BB3-4EF7-BA64-2DD33ED242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507" y="4248001"/>
            <a:ext cx="1448002" cy="571580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AF457223-2E62-4BC0-ACFC-78D0007360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95220" y="5019115"/>
            <a:ext cx="1619476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25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3F6C827-5151-4935-ABB0-2B00F418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75" y="414861"/>
            <a:ext cx="10515600" cy="10541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nb-NO" b="1">
                <a:latin typeface="Roboto"/>
                <a:ea typeface="Roboto"/>
                <a:cs typeface="Arial"/>
              </a:rPr>
              <a:t>Forventninger og krav til kommuner og fylkeskommunen fra </a:t>
            </a:r>
            <a:r>
              <a:rPr lang="nb-NO" b="1" err="1">
                <a:latin typeface="Roboto"/>
                <a:ea typeface="Roboto"/>
                <a:cs typeface="Arial"/>
              </a:rPr>
              <a:t>Nkom</a:t>
            </a:r>
            <a:r>
              <a:rPr lang="nb-NO">
                <a:latin typeface="Roboto"/>
                <a:ea typeface="Roboto"/>
                <a:cs typeface="Arial"/>
              </a:rPr>
              <a:t> og KDD </a:t>
            </a:r>
            <a:endParaRPr lang="nb-NO" b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F0D71533-265B-45BB-AA36-83B9C7A5D52B}"/>
              </a:ext>
            </a:extLst>
          </p:cNvPr>
          <p:cNvSpPr txBox="1"/>
          <p:nvPr/>
        </p:nvSpPr>
        <p:spPr>
          <a:xfrm>
            <a:off x="674557" y="1890117"/>
            <a:ext cx="11235128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Sørge for at prosjektene gjennomføres i tråd med vilkårene som staten har satt, samt økonomiregelverket i staten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Bidra med lokal finansiering – minst 25 prosent samlet for fylket.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Sørge for at midlene så </a:t>
            </a:r>
            <a:r>
              <a:rPr kumimoji="0" lang="nb-NO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raskt som mulig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blir omsatt i nytt eller forbedret bredbåndstilbud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Sørge for at statsstøttereglene overholdes, herunder krav om grossisttilgang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Overholder datoene i retningslinjene, også for tidligere års ordninger.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Gode adresselister ved utlysning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Informasjon om prosjekter som har fått støtte på fylkeskommunen sin hjemmeside</a:t>
            </a:r>
          </a:p>
        </p:txBody>
      </p:sp>
    </p:spTree>
    <p:extLst>
      <p:ext uri="{BB962C8B-B14F-4D97-AF65-F5344CB8AC3E}">
        <p14:creationId xmlns:p14="http://schemas.microsoft.com/office/powerpoint/2010/main" val="3134331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7D6BAFF2-B885-461D-81A8-EBD7340C6662}"/>
              </a:ext>
            </a:extLst>
          </p:cNvPr>
          <p:cNvSpPr txBox="1"/>
          <p:nvPr/>
        </p:nvSpPr>
        <p:spPr>
          <a:xfrm>
            <a:off x="3048625" y="3248081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010564D-FF03-4AAC-A18C-8D280432D9D7}"/>
              </a:ext>
            </a:extLst>
          </p:cNvPr>
          <p:cNvSpPr txBox="1"/>
          <p:nvPr/>
        </p:nvSpPr>
        <p:spPr>
          <a:xfrm>
            <a:off x="3048624" y="3248080"/>
            <a:ext cx="7691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nb-NO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F25704E-C562-463C-B099-D9B0AE59BB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520196"/>
              </p:ext>
            </p:extLst>
          </p:nvPr>
        </p:nvGraphicFramePr>
        <p:xfrm>
          <a:off x="1021413" y="344774"/>
          <a:ext cx="10149173" cy="601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tel 4">
            <a:extLst>
              <a:ext uri="{FF2B5EF4-FFF2-40B4-BE49-F238E27FC236}">
                <a16:creationId xmlns:a16="http://schemas.microsoft.com/office/drawing/2014/main" id="{1BFDEC60-3DB9-4224-8FF4-EF8FE2B3EEF8}"/>
              </a:ext>
            </a:extLst>
          </p:cNvPr>
          <p:cNvSpPr txBox="1">
            <a:spLocks/>
          </p:cNvSpPr>
          <p:nvPr/>
        </p:nvSpPr>
        <p:spPr>
          <a:xfrm>
            <a:off x="618075" y="414861"/>
            <a:ext cx="10515600" cy="10541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74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nb-NO"/>
              <a:t>Prosessen fra søknad til utbygd bredbånd  </a:t>
            </a:r>
            <a:endParaRPr lang="nb-NO" b="0"/>
          </a:p>
        </p:txBody>
      </p:sp>
    </p:spTree>
    <p:extLst>
      <p:ext uri="{BB962C8B-B14F-4D97-AF65-F5344CB8AC3E}">
        <p14:creationId xmlns:p14="http://schemas.microsoft.com/office/powerpoint/2010/main" val="3387484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7D6BAFF2-B885-461D-81A8-EBD7340C6662}"/>
              </a:ext>
            </a:extLst>
          </p:cNvPr>
          <p:cNvSpPr txBox="1"/>
          <p:nvPr/>
        </p:nvSpPr>
        <p:spPr>
          <a:xfrm>
            <a:off x="3048625" y="3248081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010564D-FF03-4AAC-A18C-8D280432D9D7}"/>
              </a:ext>
            </a:extLst>
          </p:cNvPr>
          <p:cNvSpPr txBox="1"/>
          <p:nvPr/>
        </p:nvSpPr>
        <p:spPr>
          <a:xfrm>
            <a:off x="3048624" y="3248080"/>
            <a:ext cx="7691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44925F2-01D7-4584-A362-C920DC9A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64" y="310985"/>
            <a:ext cx="10515600" cy="1054100"/>
          </a:xfrm>
        </p:spPr>
        <p:txBody>
          <a:bodyPr/>
          <a:lstStyle/>
          <a:p>
            <a:r>
              <a:rPr lang="nb-NO"/>
              <a:t>Region og/eller kommune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068DE03-D9AC-4AFF-A391-3D1ABD5E0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39056"/>
            <a:ext cx="10515600" cy="4324662"/>
          </a:xfrm>
        </p:spPr>
        <p:txBody>
          <a:bodyPr>
            <a:normAutofit fontScale="92500" lnSpcReduction="20000"/>
          </a:bodyPr>
          <a:lstStyle/>
          <a:p>
            <a:r>
              <a:rPr lang="nb-NO"/>
              <a:t>Hvordan det jobbes i kommune og region er opp til hver enkelt – flere ulike løsninger</a:t>
            </a:r>
          </a:p>
          <a:p>
            <a:pPr lvl="1"/>
            <a:r>
              <a:rPr lang="nb-NO"/>
              <a:t>En person som har ansvar for bredbånd i alle kommuner i regionen</a:t>
            </a:r>
          </a:p>
          <a:p>
            <a:pPr lvl="1"/>
            <a:r>
              <a:rPr lang="nb-NO"/>
              <a:t>Kommunen har sin egen bredbåndsansvarlige</a:t>
            </a:r>
          </a:p>
          <a:p>
            <a:pPr lvl="1"/>
            <a:r>
              <a:rPr lang="nb-NO"/>
              <a:t>Ansatt i kommunen som har bredbånd som en av sine mange oppgaver</a:t>
            </a:r>
          </a:p>
          <a:p>
            <a:pPr lvl="1"/>
            <a:r>
              <a:rPr lang="nb-NO"/>
              <a:t>Viktig uansett med lokalt engasjement og kunnskap på kommunenivå</a:t>
            </a:r>
          </a:p>
          <a:p>
            <a:r>
              <a:rPr lang="nb-NO"/>
              <a:t>Støtte tildeles kommune, men det kan gjerne søkes felles fra regionen men husk at</a:t>
            </a:r>
          </a:p>
          <a:p>
            <a:pPr lvl="1"/>
            <a:r>
              <a:rPr lang="nb-NO"/>
              <a:t>Tilsagn om støtte skal aksepteres på kommunenivå</a:t>
            </a:r>
          </a:p>
          <a:p>
            <a:pPr lvl="1"/>
            <a:r>
              <a:rPr lang="nb-NO"/>
              <a:t>Lokale medfinansiering regnes på kommunenivå</a:t>
            </a:r>
          </a:p>
          <a:p>
            <a:r>
              <a:rPr lang="nb-NO"/>
              <a:t>To kommuner kan søke på område som strekker seg over kommunegrensen, men bare en kommune kan stå som søker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5538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3BECB29-4C86-4123-8601-3BAD1854C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52" y="4192876"/>
            <a:ext cx="2893291" cy="16907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nb-NO"/>
              <a:t>Alle kommuner og alle prosjekter</a:t>
            </a:r>
          </a:p>
          <a:p>
            <a:r>
              <a:rPr lang="nb-NO"/>
              <a:t>Importerte dekningsdata fra </a:t>
            </a:r>
            <a:r>
              <a:rPr lang="nb-NO" err="1"/>
              <a:t>Nkom</a:t>
            </a:r>
            <a:endParaRPr lang="nb-NO"/>
          </a:p>
          <a:p>
            <a:r>
              <a:rPr lang="nb-NO">
                <a:latin typeface="Roboto"/>
                <a:ea typeface="Roboto"/>
                <a:cs typeface="Arial"/>
              </a:rPr>
              <a:t>Viser adresser som kan motta 5G-støtte</a:t>
            </a:r>
            <a:endParaRPr lang="nb-NO"/>
          </a:p>
          <a:p>
            <a:r>
              <a:rPr lang="nb-NO"/>
              <a:t>Ta ut rapporter, filtrere status, teller adresser, </a:t>
            </a:r>
            <a:r>
              <a:rPr lang="nb-NO" err="1"/>
              <a:t>kartlag</a:t>
            </a:r>
            <a:r>
              <a:rPr lang="nb-NO"/>
              <a:t>, brukes i høring</a:t>
            </a:r>
          </a:p>
          <a:p>
            <a:r>
              <a:rPr lang="nb-NO"/>
              <a:t>Utbyggere – Innbyggere – Politikere - </a:t>
            </a:r>
            <a:r>
              <a:rPr lang="nb-NO" err="1"/>
              <a:t>Nkom</a:t>
            </a:r>
            <a:endParaRPr lang="nb-NO"/>
          </a:p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59409A-1504-4234-B07D-5B7B0B3098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702" y="4206585"/>
            <a:ext cx="2894012" cy="1594607"/>
          </a:xfrm>
        </p:spPr>
        <p:txBody>
          <a:bodyPr/>
          <a:lstStyle/>
          <a:p>
            <a:r>
              <a:rPr lang="nb-NO"/>
              <a:t>Prosjektfokus – antall områder, prosjekttyper</a:t>
            </a:r>
          </a:p>
          <a:p>
            <a:r>
              <a:rPr lang="nb-NO" sz="1100" i="1"/>
              <a:t>IKKE dekningsprosent</a:t>
            </a:r>
          </a:p>
          <a:p>
            <a:r>
              <a:rPr lang="nb-NO"/>
              <a:t>Velge kommuner – en, flere, regioner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F93805F-A18B-4D2B-9B56-6681F200D2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6473" y="4197349"/>
            <a:ext cx="2894013" cy="1686289"/>
          </a:xfrm>
        </p:spPr>
        <p:txBody>
          <a:bodyPr/>
          <a:lstStyle/>
          <a:p>
            <a:r>
              <a:rPr lang="nb-NO"/>
              <a:t>Kommunene kartlegger og registrerer masterplan</a:t>
            </a:r>
          </a:p>
          <a:p>
            <a:r>
              <a:rPr lang="nb-NO"/>
              <a:t>IFK – oppdatere status som viser støtte, utlysning etc.</a:t>
            </a:r>
          </a:p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0847AA6-C3A1-4125-9C29-90194546B9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Innsyn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D06ED26-698E-45AD-AEA4-053D963E71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Dashbord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0CD0846-55EA-400C-AB2C-FCE5C7E23A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/>
              <a:t>Registrering</a:t>
            </a:r>
          </a:p>
        </p:txBody>
      </p:sp>
      <p:pic>
        <p:nvPicPr>
          <p:cNvPr id="13" name="Plassholder for bilde 12">
            <a:extLst>
              <a:ext uri="{FF2B5EF4-FFF2-40B4-BE49-F238E27FC236}">
                <a16:creationId xmlns:a16="http://schemas.microsoft.com/office/drawing/2014/main" id="{E1D77ECF-840C-4A90-BB2B-2B7C83966A8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6858" b="6858"/>
          <a:stretch/>
        </p:blipFill>
        <p:spPr>
          <a:effectLst>
            <a:softEdge rad="165100"/>
          </a:effectLst>
        </p:spPr>
      </p:pic>
      <p:pic>
        <p:nvPicPr>
          <p:cNvPr id="19" name="Plassholder for bilde 18">
            <a:extLst>
              <a:ext uri="{FF2B5EF4-FFF2-40B4-BE49-F238E27FC236}">
                <a16:creationId xmlns:a16="http://schemas.microsoft.com/office/drawing/2014/main" id="{AF1CA2F9-5F35-4B56-AFD5-27C5C3C95DA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/>
          <a:srcRect l="19808" r="19808"/>
          <a:stretch/>
        </p:blipFill>
        <p:spPr>
          <a:xfrm>
            <a:off x="4513791" y="764162"/>
            <a:ext cx="2894012" cy="2962273"/>
          </a:xfrm>
          <a:effectLst>
            <a:softEdge rad="114300"/>
          </a:effectLst>
        </p:spPr>
      </p:pic>
      <p:pic>
        <p:nvPicPr>
          <p:cNvPr id="25" name="Plassholder for bilde 24">
            <a:extLst>
              <a:ext uri="{FF2B5EF4-FFF2-40B4-BE49-F238E27FC236}">
                <a16:creationId xmlns:a16="http://schemas.microsoft.com/office/drawing/2014/main" id="{7526BFA2-938F-45A0-9515-7615F20A14A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3796" t="-26190" r="1946" b="-26190"/>
          <a:stretch/>
        </p:blipFill>
        <p:spPr>
          <a:xfrm>
            <a:off x="8626182" y="789564"/>
            <a:ext cx="2952000" cy="2962273"/>
          </a:xfr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B86EEAE-15EB-4DC7-83ED-8DA310254372}"/>
              </a:ext>
            </a:extLst>
          </p:cNvPr>
          <p:cNvSpPr txBox="1"/>
          <p:nvPr/>
        </p:nvSpPr>
        <p:spPr>
          <a:xfrm>
            <a:off x="4981732" y="6063961"/>
            <a:ext cx="66056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Bredbånd GIS Innlandet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D6ACF3D5-C580-4D74-83A1-106CBA005384}"/>
              </a:ext>
            </a:extLst>
          </p:cNvPr>
          <p:cNvSpPr txBox="1"/>
          <p:nvPr/>
        </p:nvSpPr>
        <p:spPr>
          <a:xfrm>
            <a:off x="419364" y="411060"/>
            <a:ext cx="33971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>
                <a:hlinkClick r:id="rId6"/>
              </a:rPr>
              <a:t>https://www.innlandsgis.no/IFK/bredband/bredbandinnsyn.html</a:t>
            </a:r>
            <a:endParaRPr lang="nb-NO" sz="90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5CDDD43F-5A78-4A69-83A4-7057627CF30F}"/>
              </a:ext>
            </a:extLst>
          </p:cNvPr>
          <p:cNvSpPr txBox="1"/>
          <p:nvPr/>
        </p:nvSpPr>
        <p:spPr>
          <a:xfrm>
            <a:off x="4332884" y="411060"/>
            <a:ext cx="352564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>
              <a:defRPr sz="900"/>
            </a:lvl1pPr>
          </a:lstStyle>
          <a:p>
            <a:r>
              <a:rPr lang="nb-NO">
                <a:hlinkClick r:id="rId7"/>
              </a:rPr>
              <a:t>https://www.innlandsgis.no/IFK/bredband/bredbandoversikt.html</a:t>
            </a:r>
            <a:endParaRPr lang="nb-NO"/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4C863125-B7A1-49A3-9C7F-6976C8D373EE}"/>
              </a:ext>
            </a:extLst>
          </p:cNvPr>
          <p:cNvSpPr txBox="1"/>
          <p:nvPr/>
        </p:nvSpPr>
        <p:spPr>
          <a:xfrm>
            <a:off x="8540894" y="441079"/>
            <a:ext cx="31225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>
              <a:defRPr sz="900"/>
            </a:lvl1pPr>
          </a:lstStyle>
          <a:p>
            <a:r>
              <a:rPr lang="nb-NO">
                <a:hlinkClick r:id="rId8"/>
              </a:rPr>
              <a:t>https://www.innlandsgis.no/IFK/bredband/registrering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363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64A0EC-2A74-4200-8B52-5D0800E6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Roboto"/>
                <a:ea typeface="Roboto"/>
                <a:cs typeface="Arial"/>
              </a:rPr>
              <a:t>Innhold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4EE0E4-6E55-441A-8BB9-56CE2B03A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>
                <a:latin typeface="Roboto"/>
                <a:ea typeface="Roboto"/>
                <a:cs typeface="Arial"/>
              </a:rPr>
              <a:t>Status bredbånd Innlandet 2021 – tall og oversikter</a:t>
            </a:r>
          </a:p>
          <a:p>
            <a:pPr lvl="1"/>
            <a:r>
              <a:rPr lang="nb-NO" i="1">
                <a:latin typeface="Roboto"/>
                <a:ea typeface="Roboto"/>
                <a:cs typeface="Arial"/>
              </a:rPr>
              <a:t>Egil</a:t>
            </a:r>
            <a:r>
              <a:rPr lang="nb-NO">
                <a:latin typeface="Roboto"/>
                <a:ea typeface="Roboto"/>
                <a:cs typeface="Arial"/>
              </a:rPr>
              <a:t> </a:t>
            </a:r>
            <a:endParaRPr lang="nb-NO">
              <a:cs typeface="Arial"/>
            </a:endParaRPr>
          </a:p>
          <a:p>
            <a:r>
              <a:rPr lang="nb-NO">
                <a:latin typeface="Roboto"/>
                <a:ea typeface="Roboto"/>
                <a:cs typeface="Arial"/>
              </a:rPr>
              <a:t>Den statlige bredbåndstøtteordningen</a:t>
            </a:r>
          </a:p>
          <a:p>
            <a:pPr lvl="1"/>
            <a:r>
              <a:rPr lang="nb-NO" i="1">
                <a:latin typeface="Roboto"/>
                <a:ea typeface="Roboto"/>
                <a:cs typeface="Arial"/>
              </a:rPr>
              <a:t>Egil</a:t>
            </a:r>
            <a:r>
              <a:rPr lang="nb-NO">
                <a:latin typeface="Roboto"/>
                <a:ea typeface="Roboto"/>
                <a:cs typeface="Arial"/>
              </a:rPr>
              <a:t> </a:t>
            </a:r>
            <a:endParaRPr lang="nb-NO">
              <a:cs typeface="Arial"/>
            </a:endParaRPr>
          </a:p>
          <a:p>
            <a:r>
              <a:rPr lang="nb-NO">
                <a:solidFill>
                  <a:schemeClr val="bg1">
                    <a:lumMod val="75000"/>
                  </a:schemeClr>
                </a:solidFill>
                <a:latin typeface="Roboto"/>
                <a:ea typeface="Roboto"/>
                <a:cs typeface="Arial"/>
              </a:rPr>
              <a:t>Kommuner, fylkeskommune, utbygger – hvordan jobber vi sammen</a:t>
            </a:r>
          </a:p>
          <a:p>
            <a:pPr lvl="1"/>
            <a:r>
              <a:rPr lang="nb-NO" i="1">
                <a:solidFill>
                  <a:schemeClr val="bg1">
                    <a:lumMod val="75000"/>
                  </a:schemeClr>
                </a:solidFill>
                <a:latin typeface="Roboto"/>
                <a:ea typeface="Roboto"/>
                <a:cs typeface="Arial"/>
              </a:rPr>
              <a:t>Marianne</a:t>
            </a:r>
            <a:r>
              <a:rPr lang="nb-NO">
                <a:solidFill>
                  <a:schemeClr val="bg1">
                    <a:lumMod val="75000"/>
                  </a:schemeClr>
                </a:solidFill>
                <a:latin typeface="Roboto"/>
                <a:ea typeface="Roboto"/>
                <a:cs typeface="Arial"/>
              </a:rPr>
              <a:t> </a:t>
            </a:r>
          </a:p>
          <a:p>
            <a:r>
              <a:rPr lang="nb-NO">
                <a:solidFill>
                  <a:schemeClr val="bg1">
                    <a:lumMod val="75000"/>
                  </a:schemeClr>
                </a:solidFill>
                <a:latin typeface="Roboto"/>
                <a:ea typeface="Roboto"/>
                <a:cs typeface="Arial"/>
              </a:rPr>
              <a:t>Bredbånd GIS Innlandet – et kraftfullt kommunikasjonsverktøy</a:t>
            </a:r>
          </a:p>
          <a:p>
            <a:pPr lvl="1"/>
            <a:r>
              <a:rPr lang="nb-NO" i="1">
                <a:solidFill>
                  <a:schemeClr val="bg1">
                    <a:lumMod val="75000"/>
                  </a:schemeClr>
                </a:solidFill>
                <a:latin typeface="Roboto"/>
                <a:ea typeface="Roboto"/>
                <a:cs typeface="Arial"/>
              </a:rPr>
              <a:t>Marianne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5386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14D7E4-B853-451F-9514-CB7E83BD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>
                <a:latin typeface="Roboto"/>
                <a:ea typeface="Roboto"/>
                <a:cs typeface="Arial"/>
              </a:rPr>
              <a:t>Hedmark Fylkeskraft – tilskudd 2021 og 2022</a:t>
            </a:r>
            <a:endParaRPr lang="nb-NO">
              <a:latin typeface="Roboto"/>
              <a:ea typeface="Roboto"/>
              <a:cs typeface="Arial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D218AC-ED44-4C1E-9A98-9D89A368741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latin typeface="Roboto"/>
                <a:ea typeface="Roboto"/>
                <a:cs typeface="Arial"/>
              </a:rPr>
              <a:t>Søknadsfrist: 1.2.2022</a:t>
            </a:r>
          </a:p>
          <a:p>
            <a:r>
              <a:rPr lang="nb-NO">
                <a:latin typeface="Roboto"/>
                <a:ea typeface="Roboto"/>
                <a:cs typeface="Arial"/>
              </a:rPr>
              <a:t>Søknader  13 </a:t>
            </a:r>
            <a:r>
              <a:rPr lang="nb-NO" err="1">
                <a:latin typeface="Roboto"/>
                <a:ea typeface="Roboto"/>
                <a:cs typeface="Arial"/>
              </a:rPr>
              <a:t>stk</a:t>
            </a:r>
            <a:br>
              <a:rPr lang="nb-NO"/>
            </a:br>
            <a:r>
              <a:rPr lang="nb-NO">
                <a:latin typeface="Roboto"/>
                <a:ea typeface="Roboto"/>
                <a:cs typeface="Arial"/>
              </a:rPr>
              <a:t> herav 4 fra Hamar-regionen</a:t>
            </a:r>
          </a:p>
          <a:p>
            <a:r>
              <a:rPr lang="nb-NO">
                <a:latin typeface="Roboto"/>
                <a:ea typeface="Roboto"/>
                <a:cs typeface="Arial"/>
              </a:rPr>
              <a:t>Søknader er ikke behandlet</a:t>
            </a:r>
          </a:p>
          <a:p>
            <a:r>
              <a:rPr lang="nb-NO">
                <a:latin typeface="Roboto"/>
                <a:ea typeface="Roboto"/>
                <a:cs typeface="Arial"/>
              </a:rPr>
              <a:t>Støttebeløp er foreløpig ukjent</a:t>
            </a:r>
          </a:p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A519635-1705-41EB-950E-ADB431206CF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latin typeface="Roboto"/>
                <a:ea typeface="Roboto"/>
                <a:cs typeface="Arial"/>
              </a:rPr>
              <a:t>Søknader 14 </a:t>
            </a:r>
            <a:r>
              <a:rPr lang="nb-NO" err="1">
                <a:latin typeface="Roboto"/>
                <a:ea typeface="Roboto"/>
                <a:cs typeface="Arial"/>
              </a:rPr>
              <a:t>stk</a:t>
            </a:r>
            <a:br>
              <a:rPr lang="nb-NO"/>
            </a:br>
            <a:r>
              <a:rPr lang="nb-NO">
                <a:latin typeface="Roboto"/>
                <a:ea typeface="Roboto"/>
                <a:cs typeface="Arial"/>
              </a:rPr>
              <a:t> herav 5 fra Hamar-regionen</a:t>
            </a:r>
          </a:p>
          <a:p>
            <a:r>
              <a:rPr lang="nb-NO">
                <a:latin typeface="Roboto"/>
                <a:ea typeface="Roboto"/>
                <a:cs typeface="Arial"/>
              </a:rPr>
              <a:t>Innvilget  7 </a:t>
            </a:r>
            <a:r>
              <a:rPr lang="nb-NO" err="1">
                <a:latin typeface="Roboto"/>
                <a:ea typeface="Roboto"/>
                <a:cs typeface="Arial"/>
              </a:rPr>
              <a:t>stk</a:t>
            </a:r>
            <a:br>
              <a:rPr lang="nb-NO"/>
            </a:br>
            <a:r>
              <a:rPr lang="nb-NO">
                <a:latin typeface="Roboto"/>
                <a:ea typeface="Roboto"/>
                <a:cs typeface="Arial"/>
              </a:rPr>
              <a:t> herav 3 fra Hamar-regionen</a:t>
            </a:r>
          </a:p>
          <a:p>
            <a:r>
              <a:rPr lang="nb-NO">
                <a:latin typeface="Roboto"/>
                <a:ea typeface="Roboto"/>
                <a:cs typeface="Arial"/>
              </a:rPr>
              <a:t>Totalt støttebeløp alle: </a:t>
            </a:r>
            <a:br>
              <a:rPr lang="nb-NO"/>
            </a:br>
            <a:r>
              <a:rPr lang="nb-NO">
                <a:latin typeface="Roboto"/>
                <a:ea typeface="Roboto"/>
                <a:cs typeface="Arial"/>
              </a:rPr>
              <a:t>33 millioner </a:t>
            </a:r>
            <a:br>
              <a:rPr lang="nb-NO"/>
            </a:br>
            <a:r>
              <a:rPr lang="nb-NO">
                <a:latin typeface="Roboto"/>
                <a:ea typeface="Roboto"/>
                <a:cs typeface="Arial"/>
              </a:rPr>
              <a:t>herav 11,8 til Hamar-regionen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782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CC9E460-D8C0-4916-A5BA-EC329559DB3A}"/>
              </a:ext>
            </a:extLst>
          </p:cNvPr>
          <p:cNvSpPr txBox="1"/>
          <p:nvPr/>
        </p:nvSpPr>
        <p:spPr>
          <a:xfrm>
            <a:off x="4772496" y="5913619"/>
            <a:ext cx="2647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>
                <a:solidFill>
                  <a:schemeClr val="bg1"/>
                </a:solidFill>
              </a:rPr>
              <a:t>Takk for oss</a:t>
            </a:r>
          </a:p>
        </p:txBody>
      </p:sp>
    </p:spTree>
    <p:extLst>
      <p:ext uri="{BB962C8B-B14F-4D97-AF65-F5344CB8AC3E}">
        <p14:creationId xmlns:p14="http://schemas.microsoft.com/office/powerpoint/2010/main" val="16522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>
            <a:extLst>
              <a:ext uri="{FF2B5EF4-FFF2-40B4-BE49-F238E27FC236}">
                <a16:creationId xmlns:a16="http://schemas.microsoft.com/office/drawing/2014/main" id="{4ECE89C3-F977-464D-A622-122535BC0CCE}"/>
              </a:ext>
            </a:extLst>
          </p:cNvPr>
          <p:cNvSpPr txBox="1"/>
          <p:nvPr/>
        </p:nvSpPr>
        <p:spPr>
          <a:xfrm>
            <a:off x="838200" y="673966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nb-NO" sz="3700" b="1" kern="1200">
              <a:solidFill>
                <a:srgbClr val="00574F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018FBBB-F839-44EB-AF37-62B5E568209C}"/>
              </a:ext>
            </a:extLst>
          </p:cNvPr>
          <p:cNvSpPr txBox="1"/>
          <p:nvPr/>
        </p:nvSpPr>
        <p:spPr>
          <a:xfrm>
            <a:off x="9038254" y="5430839"/>
            <a:ext cx="1931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Telecom Revy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62D2597-4968-4764-B84B-8D85BF108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069"/>
          <a:stretch/>
        </p:blipFill>
        <p:spPr>
          <a:xfrm>
            <a:off x="92022" y="375278"/>
            <a:ext cx="5552790" cy="3188524"/>
          </a:xfrm>
          <a:prstGeom prst="rect">
            <a:avLst/>
          </a:prstGeom>
        </p:spPr>
      </p:pic>
      <p:pic>
        <p:nvPicPr>
          <p:cNvPr id="3" name="Plassholder for innhold 2">
            <a:extLst>
              <a:ext uri="{FF2B5EF4-FFF2-40B4-BE49-F238E27FC236}">
                <a16:creationId xmlns:a16="http://schemas.microsoft.com/office/drawing/2014/main" id="{DE17469B-576C-4F80-B4AD-D1016CF5139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4"/>
          <a:srcRect b="53201"/>
          <a:stretch/>
        </p:blipFill>
        <p:spPr>
          <a:xfrm>
            <a:off x="4584845" y="4053835"/>
            <a:ext cx="7202872" cy="2758850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26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>
            <a:extLst>
              <a:ext uri="{FF2B5EF4-FFF2-40B4-BE49-F238E27FC236}">
                <a16:creationId xmlns:a16="http://schemas.microsoft.com/office/drawing/2014/main" id="{4ECE89C3-F977-464D-A622-122535BC0CCE}"/>
              </a:ext>
            </a:extLst>
          </p:cNvPr>
          <p:cNvSpPr txBox="1"/>
          <p:nvPr/>
        </p:nvSpPr>
        <p:spPr>
          <a:xfrm>
            <a:off x="838200" y="673966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nb-NO" sz="3700" b="1" kern="1200">
              <a:solidFill>
                <a:srgbClr val="00574F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018FBBB-F839-44EB-AF37-62B5E568209C}"/>
              </a:ext>
            </a:extLst>
          </p:cNvPr>
          <p:cNvSpPr txBox="1"/>
          <p:nvPr/>
        </p:nvSpPr>
        <p:spPr>
          <a:xfrm>
            <a:off x="9038254" y="5430839"/>
            <a:ext cx="1931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Telecom Revy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336384F1-A62B-4A05-AC8D-3DD2D0A75DCE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035532" y="1338354"/>
            <a:ext cx="5578866" cy="3990649"/>
          </a:xfr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3282061-4D92-4D5D-9CB4-25815FACA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71" y="1110329"/>
            <a:ext cx="5619351" cy="44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95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>
            <a:extLst>
              <a:ext uri="{FF2B5EF4-FFF2-40B4-BE49-F238E27FC236}">
                <a16:creationId xmlns:a16="http://schemas.microsoft.com/office/drawing/2014/main" id="{4ECE89C3-F977-464D-A622-122535BC0CCE}"/>
              </a:ext>
            </a:extLst>
          </p:cNvPr>
          <p:cNvSpPr txBox="1"/>
          <p:nvPr/>
        </p:nvSpPr>
        <p:spPr>
          <a:xfrm>
            <a:off x="950626" y="174294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3700" b="1" kern="1200">
                <a:solidFill>
                  <a:srgbClr val="00574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Status Bredbånd Innlandet – 30 Mbit/s</a:t>
            </a:r>
          </a:p>
        </p:txBody>
      </p:sp>
      <p:sp>
        <p:nvSpPr>
          <p:cNvPr id="34" name="Plassholder for innhold 4">
            <a:extLst>
              <a:ext uri="{FF2B5EF4-FFF2-40B4-BE49-F238E27FC236}">
                <a16:creationId xmlns:a16="http://schemas.microsoft.com/office/drawing/2014/main" id="{D16D1591-C223-4DBB-943F-F518CCB989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873662"/>
            <a:ext cx="6296025" cy="355758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E0F5DBB-F0A6-464A-9006-E97F3161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34" y="1211596"/>
            <a:ext cx="10422988" cy="45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9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>
            <a:extLst>
              <a:ext uri="{FF2B5EF4-FFF2-40B4-BE49-F238E27FC236}">
                <a16:creationId xmlns:a16="http://schemas.microsoft.com/office/drawing/2014/main" id="{4ECE89C3-F977-464D-A622-122535BC0CCE}"/>
              </a:ext>
            </a:extLst>
          </p:cNvPr>
          <p:cNvSpPr txBox="1"/>
          <p:nvPr/>
        </p:nvSpPr>
        <p:spPr>
          <a:xfrm>
            <a:off x="813216" y="236753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3700" b="1" kern="1200">
                <a:solidFill>
                  <a:srgbClr val="00574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Status Bredbånd Innlandet – 100 Mbit/s</a:t>
            </a:r>
          </a:p>
        </p:txBody>
      </p:sp>
      <p:sp>
        <p:nvSpPr>
          <p:cNvPr id="34" name="Plassholder for innhold 4">
            <a:extLst>
              <a:ext uri="{FF2B5EF4-FFF2-40B4-BE49-F238E27FC236}">
                <a16:creationId xmlns:a16="http://schemas.microsoft.com/office/drawing/2014/main" id="{D16D1591-C223-4DBB-943F-F518CCB989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873662"/>
            <a:ext cx="6296025" cy="355758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nb-NO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74A5659D-A483-4FAE-8469-BC3A97857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05" y="1153443"/>
            <a:ext cx="10809547" cy="47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0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94DC65F-8DFF-4568-9376-E5F1453B1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90" y="99119"/>
            <a:ext cx="10338377" cy="6049203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B328315-C464-4248-8C0B-37A3A145BC06}"/>
              </a:ext>
            </a:extLst>
          </p:cNvPr>
          <p:cNvSpPr txBox="1"/>
          <p:nvPr/>
        </p:nvSpPr>
        <p:spPr>
          <a:xfrm>
            <a:off x="4711908" y="6304613"/>
            <a:ext cx="81084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https://ekomstatistikken.nkom.no/#/article/dekning_vedlegg2021</a:t>
            </a:r>
          </a:p>
        </p:txBody>
      </p:sp>
    </p:spTree>
    <p:extLst>
      <p:ext uri="{BB962C8B-B14F-4D97-AF65-F5344CB8AC3E}">
        <p14:creationId xmlns:p14="http://schemas.microsoft.com/office/powerpoint/2010/main" val="410488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6680D6-E11B-4094-9D42-EE14A636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Bredbånd GIS Innlandet</a:t>
            </a:r>
          </a:p>
        </p:txBody>
      </p:sp>
      <p:pic>
        <p:nvPicPr>
          <p:cNvPr id="8" name="Bilde 8">
            <a:extLst>
              <a:ext uri="{FF2B5EF4-FFF2-40B4-BE49-F238E27FC236}">
                <a16:creationId xmlns:a16="http://schemas.microsoft.com/office/drawing/2014/main" id="{FED6D837-BF33-4BEF-9EE4-EBDFB2AA2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317" y="746522"/>
            <a:ext cx="2952646" cy="5740002"/>
          </a:xfrm>
          <a:prstGeom prst="rect">
            <a:avLst/>
          </a:prstGeom>
        </p:spPr>
      </p:pic>
      <p:pic>
        <p:nvPicPr>
          <p:cNvPr id="9" name="Bilde 9" descr="Et bilde som inneholder kart&#10;&#10;Automatisk generert beskrivelse">
            <a:extLst>
              <a:ext uri="{FF2B5EF4-FFF2-40B4-BE49-F238E27FC236}">
                <a16:creationId xmlns:a16="http://schemas.microsoft.com/office/drawing/2014/main" id="{442D5169-66DC-4904-878B-8EC9F7104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357" y="1576643"/>
            <a:ext cx="4635708" cy="417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13239"/>
      </p:ext>
    </p:extLst>
  </p:cSld>
  <p:clrMapOvr>
    <a:masterClrMapping/>
  </p:clrMapOvr>
</p:sld>
</file>

<file path=ppt/theme/theme1.xml><?xml version="1.0" encoding="utf-8"?>
<a:theme xmlns:a="http://schemas.openxmlformats.org/drawingml/2006/main" name="Innlandet fylkeskommune ppt mal V4">
  <a:themeElements>
    <a:clrScheme name="Innlandet fylkeskommune">
      <a:dk1>
        <a:srgbClr val="000000"/>
      </a:dk1>
      <a:lt1>
        <a:sysClr val="window" lastClr="FFFFFF"/>
      </a:lt1>
      <a:dk2>
        <a:srgbClr val="005850"/>
      </a:dk2>
      <a:lt2>
        <a:srgbClr val="E7E6E6"/>
      </a:lt2>
      <a:accent1>
        <a:srgbClr val="009D4F"/>
      </a:accent1>
      <a:accent2>
        <a:srgbClr val="0055B8"/>
      </a:accent2>
      <a:accent3>
        <a:srgbClr val="960048"/>
      </a:accent3>
      <a:accent4>
        <a:srgbClr val="FFB600"/>
      </a:accent4>
      <a:accent5>
        <a:srgbClr val="592C82"/>
      </a:accent5>
      <a:accent6>
        <a:srgbClr val="6F7271"/>
      </a:accent6>
      <a:hlink>
        <a:srgbClr val="0070C0"/>
      </a:hlink>
      <a:folHlink>
        <a:srgbClr val="960048"/>
      </a:folHlink>
    </a:clrScheme>
    <a:fontScheme name="Innlandet fylkeskommune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landet-fylkeskommune-PowerPoint-mal.potm" id="{B48461B3-6F65-45C2-A286-383590C09168}" vid="{EBD357B4-30E9-4742-AEAD-7221BAFA1C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032D085CAA0D4BBE0B7A894778A1B9" ma:contentTypeVersion="9" ma:contentTypeDescription="Opprett et nytt dokument." ma:contentTypeScope="" ma:versionID="904d33aa840ebbaa00fa000e08c82c11">
  <xsd:schema xmlns:xsd="http://www.w3.org/2001/XMLSchema" xmlns:xs="http://www.w3.org/2001/XMLSchema" xmlns:p="http://schemas.microsoft.com/office/2006/metadata/properties" xmlns:ns2="61db5646-e9ad-4f13-b271-ef7582ab6917" xmlns:ns3="09b792b6-4ab4-4a21-a193-558d2c63637e" targetNamespace="http://schemas.microsoft.com/office/2006/metadata/properties" ma:root="true" ma:fieldsID="ced406c30c7a93893e4f14be3006ba51" ns2:_="" ns3:_="">
    <xsd:import namespace="61db5646-e9ad-4f13-b271-ef7582ab6917"/>
    <xsd:import namespace="09b792b6-4ab4-4a21-a193-558d2c6363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b5646-e9ad-4f13-b271-ef7582ab6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792b6-4ab4-4a21-a193-558d2c63637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EFD6F7-0C3F-4586-86A9-DB0DD3070E9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175C7C3-F1D0-4509-AC37-5028CBF65A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D4BDE3-A44D-44B4-9C71-820A85EFA464}">
  <ds:schemaRefs>
    <ds:schemaRef ds:uri="09b792b6-4ab4-4a21-a193-558d2c63637e"/>
    <ds:schemaRef ds:uri="61db5646-e9ad-4f13-b271-ef7582ab69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31</Slides>
  <Notes>26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Innlandet fylkeskommune ppt mal V4</vt:lpstr>
      <vt:lpstr>Office-tema</vt:lpstr>
      <vt:lpstr>Status bredbånd i Hamar Regionen</vt:lpstr>
      <vt:lpstr>Bredbånd  Mennesker og deres hverdag</vt:lpstr>
      <vt:lpstr>Innhold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Bredbånd GIS Innlandet</vt:lpstr>
      <vt:lpstr>Dekning per kommune – 100 Mbit/s</vt:lpstr>
      <vt:lpstr>Kan vi stole på tallene?</vt:lpstr>
      <vt:lpstr>Er de andre 18 kommunene ferdig?</vt:lpstr>
      <vt:lpstr>Dekningsprosent inkludert prosjekter med offentlig tilskudd i Hamar regionen</vt:lpstr>
      <vt:lpstr>Gjenværende husstander  i 4 kommuner   </vt:lpstr>
      <vt:lpstr>Hva trengs for å komme i mål?</vt:lpstr>
      <vt:lpstr>Hva trengs for å komme i mål? – fort.</vt:lpstr>
      <vt:lpstr>Den statlige bredbåndsstøtteordningen</vt:lpstr>
      <vt:lpstr>Den statlige bredbåndsstøtteordningen</vt:lpstr>
      <vt:lpstr>Informasjonsbrosjyre, film og nye hjemmesider</vt:lpstr>
      <vt:lpstr>Hvorfor er dette så komplisert? </vt:lpstr>
      <vt:lpstr>Noen sentrale vilkår for ordningen 2021</vt:lpstr>
      <vt:lpstr>Noen sentrale vilkår for ordningen 2021</vt:lpstr>
      <vt:lpstr>Krav til statsstøttede trådløse bredbåndsaksessnett</vt:lpstr>
      <vt:lpstr>Innhold</vt:lpstr>
      <vt:lpstr>Kommuner, fylkeskommune, utbyggere  Hvordan jobber vi sammen?</vt:lpstr>
      <vt:lpstr>Forventninger og krav til kommuner og fylkeskommunen fra Nkom og KDD </vt:lpstr>
      <vt:lpstr>PowerPoint Presentation</vt:lpstr>
      <vt:lpstr>Region og/eller kommune</vt:lpstr>
      <vt:lpstr>PowerPoint Presentation</vt:lpstr>
      <vt:lpstr>Hedmark Fylkeskraft – tilskudd 2021 og 2022</vt:lpstr>
      <vt:lpstr>PowerPoint Presentation</vt:lpstr>
    </vt:vector>
  </TitlesOfParts>
  <Company>Oppland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 på presentasjonen</dc:title>
  <dc:creator>Synne Gjeilo</dc:creator>
  <cp:revision>1</cp:revision>
  <dcterms:created xsi:type="dcterms:W3CDTF">2019-09-11T07:57:22Z</dcterms:created>
  <dcterms:modified xsi:type="dcterms:W3CDTF">2022-02-22T09:56:02Z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0x01010058032D085CAA0D4BBE0B7A894778A1B9</vt:lpwstr>
  </property>
</Properties>
</file>