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7" r:id="rId4"/>
    <p:sldId id="264" r:id="rId5"/>
    <p:sldId id="265" r:id="rId6"/>
    <p:sldId id="261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2">
          <p15:clr>
            <a:srgbClr val="A4A3A4"/>
          </p15:clr>
        </p15:guide>
        <p15:guide id="2" pos="28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7" autoAdjust="0"/>
    <p:restoredTop sz="94660"/>
  </p:normalViewPr>
  <p:slideViewPr>
    <p:cSldViewPr snapToGrid="0" snapToObjects="1" showGuides="1">
      <p:cViewPr varScale="1">
        <p:scale>
          <a:sx n="124" d="100"/>
          <a:sy n="124" d="100"/>
        </p:scale>
        <p:origin x="618" y="108"/>
      </p:cViewPr>
      <p:guideLst>
        <p:guide orient="horz" pos="3772"/>
        <p:guide pos="28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A35BC-D714-48F5-8634-A87B48C6F321}" type="datetimeFigureOut">
              <a:rPr lang="nb-NO" smtClean="0"/>
              <a:t>21.05.2021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2FE91-5D59-4D46-96E1-A2F6F228D9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7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2FE91-5D59-4D46-96E1-A2F6F228D9A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52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587092"/>
            <a:ext cx="5409545" cy="238373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65062"/>
            <a:ext cx="5409545" cy="7322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tittel</a:t>
            </a:r>
          </a:p>
        </p:txBody>
      </p:sp>
      <p:pic>
        <p:nvPicPr>
          <p:cNvPr id="11" name="Picture 10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2696469"/>
            <a:ext cx="2605004" cy="14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4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mal 4 – linj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32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Sett inn </a:t>
            </a:r>
            <a:r>
              <a:rPr lang="en-US" dirty="0" err="1" smtClean="0"/>
              <a:t>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29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mal 1 – bok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9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mal 2 – bok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48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mal 3 – bok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6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mal 4 – bok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955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6949" y="5720475"/>
            <a:ext cx="5920056" cy="299209"/>
          </a:xfrm>
          <a:prstGeom prst="rect">
            <a:avLst/>
          </a:prstGeom>
        </p:spPr>
      </p:pic>
      <p:pic>
        <p:nvPicPr>
          <p:cNvPr id="4" name="Picture 3" descr="Ringsaker_logo-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1" y="5489703"/>
            <a:ext cx="1880834" cy="10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paus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85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5989" y="5721564"/>
            <a:ext cx="5920056" cy="299209"/>
          </a:xfrm>
          <a:prstGeom prst="rect">
            <a:avLst/>
          </a:prstGeom>
        </p:spPr>
      </p:pic>
      <p:pic>
        <p:nvPicPr>
          <p:cNvPr id="4" name="Picture 3" descr="Ringsaker_logo-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1" y="5489703"/>
            <a:ext cx="1880834" cy="10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1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1" y="5489703"/>
            <a:ext cx="1880834" cy="1027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386" y="5723146"/>
            <a:ext cx="5920056" cy="2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11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17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T-grunnlag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856" cy="6858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587092"/>
            <a:ext cx="5409545" cy="238373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65062"/>
            <a:ext cx="5409545" cy="7322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tittel</a:t>
            </a:r>
          </a:p>
        </p:txBody>
      </p:sp>
      <p:pic>
        <p:nvPicPr>
          <p:cNvPr id="8" name="Picture 7" descr="Ringsaker_logo-01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2696469"/>
            <a:ext cx="2605004" cy="14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543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54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Fors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587092"/>
            <a:ext cx="5409545" cy="238373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65062"/>
            <a:ext cx="5409545" cy="7322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Sett inn tittel</a:t>
            </a:r>
          </a:p>
        </p:txBody>
      </p:sp>
      <p:pic>
        <p:nvPicPr>
          <p:cNvPr id="8" name="Picture 7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2696469"/>
            <a:ext cx="2605004" cy="14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1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584857"/>
            <a:ext cx="2605004" cy="1423787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85801" y="2294335"/>
            <a:ext cx="5446058" cy="1511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19034" y="753450"/>
            <a:ext cx="5446058" cy="136806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4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584857"/>
            <a:ext cx="2605004" cy="1423787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85801" y="2294335"/>
            <a:ext cx="5446058" cy="1511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19034" y="753450"/>
            <a:ext cx="5446058" cy="136806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3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ngsaker_logo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584857"/>
            <a:ext cx="2605004" cy="1423787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85801" y="2294335"/>
            <a:ext cx="5446058" cy="1511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19034" y="753450"/>
            <a:ext cx="5446058" cy="136806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4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mal 1 – linj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7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mal 2 – linj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mal 3 – linj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b-NO" dirty="0" smtClean="0"/>
              <a:t>Sett inn tittel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6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86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4" r:id="rId2"/>
    <p:sldLayoutId id="2147483684" r:id="rId3"/>
    <p:sldLayoutId id="2147483685" r:id="rId4"/>
    <p:sldLayoutId id="2147483681" r:id="rId5"/>
    <p:sldLayoutId id="2147483686" r:id="rId6"/>
    <p:sldLayoutId id="2147483650" r:id="rId7"/>
    <p:sldLayoutId id="2147483652" r:id="rId8"/>
    <p:sldLayoutId id="2147483653" r:id="rId9"/>
    <p:sldLayoutId id="2147483656" r:id="rId10"/>
    <p:sldLayoutId id="2147483672" r:id="rId11"/>
    <p:sldLayoutId id="2147483676" r:id="rId12"/>
    <p:sldLayoutId id="2147483677" r:id="rId13"/>
    <p:sldLayoutId id="2147483678" r:id="rId14"/>
    <p:sldLayoutId id="2147483679" r:id="rId15"/>
    <p:sldLayoutId id="2147483689" r:id="rId16"/>
    <p:sldLayoutId id="2147483692" r:id="rId17"/>
    <p:sldLayoutId id="2147483693" r:id="rId18"/>
    <p:sldLayoutId id="2147483682" r:id="rId19"/>
    <p:sldLayoutId id="2147483687" r:id="rId20"/>
    <p:sldLayoutId id="2147483688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722313" y="3587092"/>
            <a:ext cx="6946848" cy="2872702"/>
          </a:xfrm>
        </p:spPr>
        <p:txBody>
          <a:bodyPr/>
          <a:lstStyle/>
          <a:p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skjønnsmiddelprosjekt: utvikling av lokale tiltak til utsatte barn og unge</a:t>
            </a:r>
            <a:br>
              <a:rPr lang="nb-NO" sz="2400" dirty="0" smtClean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 smtClean="0"/>
              <a:t>Samarbeidskommuner: Hamar, stange og Ringsaker</a:t>
            </a:r>
            <a:endParaRPr lang="nb-NO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>
                <a:latin typeface="Berlin Sans FB" panose="020E0602020502020306" pitchFamily="34" charset="0"/>
              </a:rPr>
              <a:t>VO 50 Barnevern</a:t>
            </a:r>
          </a:p>
          <a:p>
            <a:r>
              <a:rPr lang="nb-NO" dirty="0" smtClean="0">
                <a:latin typeface="Berlin Sans FB" panose="020E0602020502020306" pitchFamily="34" charset="0"/>
              </a:rPr>
              <a:t>RE 500 Barne- og ungdomsvern</a:t>
            </a:r>
            <a:endParaRPr lang="nb-NO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495"/>
          </a:xfrm>
        </p:spPr>
        <p:txBody>
          <a:bodyPr/>
          <a:lstStyle/>
          <a:p>
            <a:r>
              <a:rPr lang="nb-NO" dirty="0"/>
              <a:t>M</a:t>
            </a:r>
            <a:r>
              <a:rPr lang="nb-NO" dirty="0" smtClean="0"/>
              <a:t>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52605"/>
            <a:ext cx="8229600" cy="4973559"/>
          </a:xfrm>
        </p:spPr>
        <p:txBody>
          <a:bodyPr/>
          <a:lstStyle/>
          <a:p>
            <a:r>
              <a:rPr lang="nb-NO" dirty="0"/>
              <a:t>Oppfylle Barnevernreformens </a:t>
            </a:r>
            <a:r>
              <a:rPr lang="nb-NO" dirty="0" smtClean="0"/>
              <a:t>målsetting: </a:t>
            </a:r>
          </a:p>
          <a:p>
            <a:pPr lvl="1"/>
            <a:r>
              <a:rPr lang="nb-NO" dirty="0" smtClean="0"/>
              <a:t>utvikle </a:t>
            </a:r>
            <a:r>
              <a:rPr lang="nb-NO" dirty="0"/>
              <a:t>lokale, nærmiljøbaserte tiltak for </a:t>
            </a:r>
            <a:r>
              <a:rPr lang="nb-NO" dirty="0" smtClean="0"/>
              <a:t> </a:t>
            </a:r>
            <a:r>
              <a:rPr lang="nb-NO" dirty="0"/>
              <a:t>ungdom, som alternativ til plassering i barneverninstitusjon eller </a:t>
            </a:r>
            <a:r>
              <a:rPr lang="nb-NO" dirty="0" smtClean="0"/>
              <a:t>familiehjem</a:t>
            </a:r>
          </a:p>
          <a:p>
            <a:r>
              <a:rPr lang="nb-NO" dirty="0" smtClean="0"/>
              <a:t>Statsforvalteren</a:t>
            </a:r>
            <a:r>
              <a:rPr lang="nb-NO" dirty="0"/>
              <a:t>: </a:t>
            </a:r>
            <a:endParaRPr lang="nb-NO" dirty="0" smtClean="0"/>
          </a:p>
          <a:p>
            <a:pPr lvl="1"/>
            <a:r>
              <a:rPr lang="nb-NO" i="1" dirty="0" smtClean="0"/>
              <a:t>«</a:t>
            </a:r>
            <a:r>
              <a:rPr lang="nb-NO" i="1" dirty="0"/>
              <a:t>Det forventes at kommunene sørger for god erfaringsdeling og kunnskapsoverføring til alle kommunene i Innlandet.» </a:t>
            </a:r>
          </a:p>
        </p:txBody>
      </p:sp>
    </p:spTree>
    <p:extLst>
      <p:ext uri="{BB962C8B-B14F-4D97-AF65-F5344CB8AC3E}">
        <p14:creationId xmlns:p14="http://schemas.microsoft.com/office/powerpoint/2010/main" val="40329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 grunnleggende erkjennelse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9570" y="1417638"/>
            <a:ext cx="8287230" cy="4708525"/>
          </a:xfrm>
        </p:spPr>
        <p:txBody>
          <a:bodyPr/>
          <a:lstStyle/>
          <a:p>
            <a:r>
              <a:rPr lang="nb-NO" sz="2400" dirty="0" smtClean="0"/>
              <a:t>Lette hjelpetiltak hjelper for lette problemer</a:t>
            </a:r>
          </a:p>
          <a:p>
            <a:r>
              <a:rPr lang="nb-NO" sz="2400" dirty="0" smtClean="0"/>
              <a:t>Barnevern handler om alvorlig omsorgssvikt, mishandling og alvorlig atferdsproblemer *)</a:t>
            </a:r>
          </a:p>
          <a:p>
            <a:pPr marL="0" indent="0">
              <a:buNone/>
            </a:pPr>
            <a:r>
              <a:rPr lang="nb-NO" sz="1200" i="1" dirty="0" smtClean="0"/>
              <a:t>*) «</a:t>
            </a:r>
            <a:r>
              <a:rPr lang="nb-NO" sz="1200" i="1" dirty="0"/>
              <a:t>alvorlige atferdsproblemer»: vedvarende rus, gjentatt eller alvorlig kriminalitet eller annen alvorlig sosialt normløs </a:t>
            </a:r>
            <a:r>
              <a:rPr lang="nb-NO" sz="1200" i="1" dirty="0" smtClean="0"/>
              <a:t>atferd</a:t>
            </a:r>
            <a:endParaRPr lang="nb-NO" sz="1200" i="1" dirty="0"/>
          </a:p>
          <a:p>
            <a:pPr marL="0" indent="0">
              <a:buNone/>
            </a:pPr>
            <a:endParaRPr lang="nb-NO" sz="800" dirty="0" smtClean="0"/>
          </a:p>
          <a:p>
            <a:r>
              <a:rPr lang="nb-NO" sz="2400" dirty="0" smtClean="0"/>
              <a:t>Alvorlige problemer krever omfattende og arbeidsintensive tiltak, med dokumentert effekt</a:t>
            </a:r>
          </a:p>
          <a:p>
            <a:r>
              <a:rPr lang="nb-NO" sz="2400" dirty="0" smtClean="0"/>
              <a:t>Hvordan kan vi, med lokale hjelpetiltak, kompensere for døgnbehandling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335" y="4855296"/>
            <a:ext cx="2011854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Hvorfor søkte vi om skjønnsmidler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00778"/>
            <a:ext cx="8229600" cy="4925385"/>
          </a:xfrm>
        </p:spPr>
        <p:txBody>
          <a:bodyPr/>
          <a:lstStyle/>
          <a:p>
            <a:r>
              <a:rPr lang="nb-NO" sz="2400" dirty="0" smtClean="0"/>
              <a:t>Økon0misk </a:t>
            </a:r>
            <a:r>
              <a:rPr lang="nb-NO" sz="2400" dirty="0" smtClean="0"/>
              <a:t>handlingsrom til å utvikle lokale tiltak, parallelt med bruk av  statlige </a:t>
            </a:r>
            <a:r>
              <a:rPr lang="nb-NO" sz="2400" dirty="0" smtClean="0"/>
              <a:t>tiltak</a:t>
            </a:r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smtClean="0"/>
              <a:t>Sikre at de lokalt utviklede tiltakene  er robuste og kvalitativt gode nok, før bruk av statlige tiltak kan nedskaleres</a:t>
            </a:r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66" y="3966290"/>
            <a:ext cx="345063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4883"/>
          </a:xfrm>
        </p:spPr>
        <p:txBody>
          <a:bodyPr/>
          <a:lstStyle/>
          <a:p>
            <a:r>
              <a:rPr lang="nb-NO" dirty="0" smtClean="0"/>
              <a:t>Målgruppe: ungdom 13 – 18 år, 18+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4203" y="1329338"/>
            <a:ext cx="8433226" cy="4796826"/>
          </a:xfrm>
        </p:spPr>
        <p:txBody>
          <a:bodyPr/>
          <a:lstStyle/>
          <a:p>
            <a:pPr lvl="0"/>
            <a:r>
              <a:rPr lang="nb-NO" sz="2400" dirty="0"/>
              <a:t>Ungdom i akutte familiekonflikter eller andre belastende omsorgssituasjoner</a:t>
            </a:r>
            <a:endParaRPr lang="nb-NO" sz="2400" dirty="0"/>
          </a:p>
          <a:p>
            <a:pPr lvl="0"/>
            <a:r>
              <a:rPr lang="nb-NO" sz="2400" dirty="0"/>
              <a:t>Ungdom med atferdsproblemer</a:t>
            </a:r>
            <a:endParaRPr lang="nb-NO" sz="2400" dirty="0"/>
          </a:p>
          <a:p>
            <a:pPr lvl="0"/>
            <a:r>
              <a:rPr lang="nb-NO" sz="2400" dirty="0"/>
              <a:t>Ungdom i ettervern</a:t>
            </a:r>
            <a:endParaRPr lang="nb-NO" sz="2400" dirty="0"/>
          </a:p>
          <a:p>
            <a:pPr lvl="0"/>
            <a:r>
              <a:rPr lang="nb-NO" sz="2400" dirty="0"/>
              <a:t>Gjenforening </a:t>
            </a:r>
            <a:r>
              <a:rPr lang="nb-NO" sz="2400" dirty="0" smtClean="0"/>
              <a:t>med biologisk familie for </a:t>
            </a:r>
            <a:r>
              <a:rPr lang="nb-NO" sz="2400" dirty="0"/>
              <a:t>ungdom som er plassert akutt eller langvarig</a:t>
            </a:r>
            <a:endParaRPr lang="nb-NO" sz="2400" dirty="0"/>
          </a:p>
          <a:p>
            <a:pPr marL="0" lvl="0" indent="0">
              <a:buNone/>
            </a:pPr>
            <a:endParaRPr lang="nb-NO" sz="2400" dirty="0"/>
          </a:p>
          <a:p>
            <a:pPr marL="0" lvl="0" indent="0">
              <a:buNone/>
            </a:pPr>
            <a:r>
              <a:rPr lang="nb-NO" sz="2400" dirty="0" smtClean="0"/>
              <a:t>Foreløpig </a:t>
            </a:r>
            <a:r>
              <a:rPr lang="nb-NO" sz="2400" dirty="0" smtClean="0"/>
              <a:t>utvider vi ikke målgruppa; rendyrker «ungdomstiltak</a:t>
            </a:r>
            <a:r>
              <a:rPr lang="nb-NO" sz="2400" dirty="0" smtClean="0"/>
              <a:t>»</a:t>
            </a:r>
            <a:endParaRPr lang="nb-NO" sz="2400" dirty="0"/>
          </a:p>
          <a:p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685" y="4968462"/>
            <a:ext cx="4474852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654"/>
          </a:xfrm>
        </p:spPr>
        <p:txBody>
          <a:bodyPr/>
          <a:lstStyle/>
          <a:p>
            <a:r>
              <a:rPr lang="nb-NO" dirty="0" smtClean="0"/>
              <a:t>Foreløpig plan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67974"/>
            <a:ext cx="8229600" cy="4958190"/>
          </a:xfrm>
        </p:spPr>
        <p:txBody>
          <a:bodyPr/>
          <a:lstStyle/>
          <a:p>
            <a:r>
              <a:rPr lang="nb-NO" sz="2800" dirty="0" smtClean="0"/>
              <a:t>Innvilget av Statsforvalteren: 2,44 mill.</a:t>
            </a:r>
          </a:p>
          <a:p>
            <a:pPr lvl="1"/>
            <a:r>
              <a:rPr lang="nb-NO" sz="2000" dirty="0" smtClean="0"/>
              <a:t>Engasjere 3 familieveiledere/miljøterapeuter, en i hver kommune etter intern utlysning</a:t>
            </a:r>
          </a:p>
          <a:p>
            <a:pPr lvl="1"/>
            <a:r>
              <a:rPr lang="nb-NO" sz="2000" dirty="0" smtClean="0"/>
              <a:t>Fagledelse: Ass. barnevernsjef Ringsaker 20 %</a:t>
            </a:r>
          </a:p>
          <a:p>
            <a:pPr lvl="1"/>
            <a:r>
              <a:rPr lang="nb-NO" sz="2000" dirty="0" smtClean="0"/>
              <a:t>Egeninnsats hver kommune:</a:t>
            </a:r>
          </a:p>
          <a:p>
            <a:pPr lvl="2"/>
            <a:r>
              <a:rPr lang="nb-NO" sz="1600" dirty="0" smtClean="0"/>
              <a:t>50 %  barnevernkonsulent, familieveileder/miljøterapeut</a:t>
            </a:r>
          </a:p>
          <a:p>
            <a:pPr lvl="2"/>
            <a:r>
              <a:rPr lang="nb-NO" sz="1600" dirty="0" smtClean="0"/>
              <a:t>10 % </a:t>
            </a:r>
            <a:r>
              <a:rPr lang="nb-NO" sz="1600" dirty="0" err="1" smtClean="0"/>
              <a:t>lederkapasitet</a:t>
            </a:r>
            <a:endParaRPr lang="nb-NO" sz="1600" dirty="0" smtClean="0"/>
          </a:p>
          <a:p>
            <a:r>
              <a:rPr lang="nb-NO" sz="2800" dirty="0" smtClean="0"/>
              <a:t>Etablert kontakt med kompetanseinstitusjon: NUBU</a:t>
            </a:r>
          </a:p>
          <a:p>
            <a:pPr lvl="1"/>
            <a:r>
              <a:rPr lang="nb-NO" sz="2000" dirty="0" smtClean="0"/>
              <a:t>Venter på konkret tilbud om metodestøtte</a:t>
            </a:r>
          </a:p>
          <a:p>
            <a:r>
              <a:rPr lang="nb-NO" sz="2800" dirty="0" smtClean="0"/>
              <a:t>Oppstart 1.9.2021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82491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593"/>
          </a:xfrm>
        </p:spPr>
        <p:txBody>
          <a:bodyPr/>
          <a:lstStyle/>
          <a:p>
            <a:r>
              <a:rPr lang="nb-NO" dirty="0" smtClean="0"/>
              <a:t>Vår ambisjon – vår framtidsvisjon!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10343"/>
            <a:ext cx="8229600" cy="5015821"/>
          </a:xfrm>
        </p:spPr>
        <p:txBody>
          <a:bodyPr/>
          <a:lstStyle/>
          <a:p>
            <a:r>
              <a:rPr lang="nb-NO" sz="2400" dirty="0" smtClean="0"/>
              <a:t>Utvikling av gode, lokale tiltak i barnets egen familie</a:t>
            </a:r>
          </a:p>
          <a:p>
            <a:r>
              <a:rPr lang="nb-NO" sz="2400" dirty="0" smtClean="0"/>
              <a:t>Tiltak basert på anerkjent faggrunnlag, med kunnskap som kan operasjonaliseres, deles opp og overføres til nye medarbeidere og til andre kommuners barneverntjenester</a:t>
            </a:r>
          </a:p>
          <a:p>
            <a:r>
              <a:rPr lang="nb-NO" sz="2400" dirty="0" smtClean="0"/>
              <a:t>Et godt og effektivt barnevern i Innlandet!</a:t>
            </a:r>
          </a:p>
          <a:p>
            <a:r>
              <a:rPr lang="nb-NO" sz="2400" dirty="0" smtClean="0"/>
              <a:t>… Kanskje kan dette være starten på MST CAN…</a:t>
            </a:r>
          </a:p>
          <a:p>
            <a:endParaRPr lang="nb-NO" sz="2400" dirty="0"/>
          </a:p>
          <a:p>
            <a:pPr marL="0" indent="0">
              <a:buNone/>
            </a:pPr>
            <a:endParaRPr lang="nb-NO" sz="24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t="17094"/>
          <a:stretch/>
        </p:blipFill>
        <p:spPr>
          <a:xfrm>
            <a:off x="2788050" y="4300694"/>
            <a:ext cx="3567899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3">
  <a:themeElements>
    <a:clrScheme name="Ringsaker kommune 1">
      <a:dk1>
        <a:srgbClr val="141313"/>
      </a:dk1>
      <a:lt1>
        <a:sysClr val="window" lastClr="FFFFFF"/>
      </a:lt1>
      <a:dk2>
        <a:srgbClr val="636463"/>
      </a:dk2>
      <a:lt2>
        <a:srgbClr val="DDDEDD"/>
      </a:lt2>
      <a:accent1>
        <a:srgbClr val="CD0920"/>
      </a:accent1>
      <a:accent2>
        <a:srgbClr val="05A5BB"/>
      </a:accent2>
      <a:accent3>
        <a:srgbClr val="DDDEDD"/>
      </a:accent3>
      <a:accent4>
        <a:srgbClr val="C0C1BF"/>
      </a:accent4>
      <a:accent5>
        <a:srgbClr val="8D8E8D"/>
      </a:accent5>
      <a:accent6>
        <a:srgbClr val="636463"/>
      </a:accent6>
      <a:hlink>
        <a:srgbClr val="05A5BB"/>
      </a:hlink>
      <a:folHlink>
        <a:srgbClr val="11A6BB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Presentation3.potx</Template>
  <TotalTime>1144</TotalTime>
  <Words>306</Words>
  <Application>Microsoft Office PowerPoint</Application>
  <PresentationFormat>Skjermfremvisning (4:3)</PresentationFormat>
  <Paragraphs>42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Berlin Sans FB</vt:lpstr>
      <vt:lpstr>Calibri</vt:lpstr>
      <vt:lpstr>Corbel</vt:lpstr>
      <vt:lpstr>Presentation3</vt:lpstr>
      <vt:lpstr> skjønnsmiddelprosjekt: utvikling av lokale tiltak til utsatte barn og unge  Samarbeidskommuner: Hamar, stange og Ringsaker</vt:lpstr>
      <vt:lpstr>Mål</vt:lpstr>
      <vt:lpstr>En grunnleggende erkjennelse</vt:lpstr>
      <vt:lpstr>Hvorfor søkte vi om skjønnsmidler</vt:lpstr>
      <vt:lpstr>Målgruppe: ungdom 13 – 18 år, 18+</vt:lpstr>
      <vt:lpstr>Foreløpig plan</vt:lpstr>
      <vt:lpstr>Vår ambisjon – vår framtidsvisjon!</vt:lpstr>
    </vt:vector>
  </TitlesOfParts>
  <Company>Tank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Åshild Knudsen</dc:creator>
  <cp:lastModifiedBy>Gjonnes, Lisbet</cp:lastModifiedBy>
  <cp:revision>100</cp:revision>
  <dcterms:created xsi:type="dcterms:W3CDTF">2015-09-22T08:51:22Z</dcterms:created>
  <dcterms:modified xsi:type="dcterms:W3CDTF">2021-05-21T16:01:19Z</dcterms:modified>
</cp:coreProperties>
</file>